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60" r:id="rId5"/>
    <p:sldId id="261" r:id="rId6"/>
    <p:sldId id="262" r:id="rId7"/>
    <p:sldId id="263" r:id="rId8"/>
    <p:sldId id="264" r:id="rId9"/>
    <p:sldId id="265" r:id="rId10"/>
    <p:sldId id="266" r:id="rId11"/>
    <p:sldId id="282" r:id="rId12"/>
    <p:sldId id="267" r:id="rId13"/>
    <p:sldId id="268" r:id="rId14"/>
    <p:sldId id="269" r:id="rId15"/>
    <p:sldId id="271" r:id="rId16"/>
    <p:sldId id="272" r:id="rId17"/>
    <p:sldId id="273" r:id="rId18"/>
    <p:sldId id="274" r:id="rId19"/>
    <p:sldId id="275" r:id="rId20"/>
    <p:sldId id="276" r:id="rId21"/>
    <p:sldId id="281" r:id="rId22"/>
    <p:sldId id="270" r:id="rId23"/>
    <p:sldId id="277" r:id="rId24"/>
    <p:sldId id="278" r:id="rId25"/>
    <p:sldId id="279" r:id="rId26"/>
    <p:sldId id="280"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01FC9D-1617-4812-BF70-F0E3598DCE05}" type="doc">
      <dgm:prSet loTypeId="urn:microsoft.com/office/officeart/2005/8/layout/radial1" loCatId="cycle" qsTypeId="urn:microsoft.com/office/officeart/2005/8/quickstyle/simple1" qsCatId="simple" csTypeId="urn:microsoft.com/office/officeart/2005/8/colors/accent0_1" csCatId="mainScheme" phldr="1"/>
      <dgm:spPr/>
      <dgm:t>
        <a:bodyPr/>
        <a:lstStyle/>
        <a:p>
          <a:endParaRPr lang="en-GB"/>
        </a:p>
      </dgm:t>
    </dgm:pt>
    <dgm:pt modelId="{66F46F90-1330-49B8-8BEF-BB0BDB9EE893}">
      <dgm:prSet phldrT="[Text]"/>
      <dgm:spPr/>
      <dgm:t>
        <a:bodyPr/>
        <a:lstStyle/>
        <a:p>
          <a:r>
            <a:rPr lang="en-GB" dirty="0" smtClean="0"/>
            <a:t> </a:t>
          </a:r>
          <a:endParaRPr lang="en-GB" dirty="0"/>
        </a:p>
      </dgm:t>
    </dgm:pt>
    <dgm:pt modelId="{B0DFD0BA-FBC8-45B9-80C2-593D8C82408C}" type="parTrans" cxnId="{E1ACAAEB-6DDA-4547-B56F-78070120E1E3}">
      <dgm:prSet/>
      <dgm:spPr/>
      <dgm:t>
        <a:bodyPr/>
        <a:lstStyle/>
        <a:p>
          <a:endParaRPr lang="en-GB"/>
        </a:p>
      </dgm:t>
    </dgm:pt>
    <dgm:pt modelId="{D6FF45E3-7DC6-411B-95D4-3032863E8B7A}" type="sibTrans" cxnId="{E1ACAAEB-6DDA-4547-B56F-78070120E1E3}">
      <dgm:prSet/>
      <dgm:spPr/>
      <dgm:t>
        <a:bodyPr/>
        <a:lstStyle/>
        <a:p>
          <a:endParaRPr lang="en-GB"/>
        </a:p>
      </dgm:t>
    </dgm:pt>
    <dgm:pt modelId="{97698E39-1971-40D4-A593-0A4C30287A22}">
      <dgm:prSet phldrT="[Text]"/>
      <dgm:spPr/>
      <dgm:t>
        <a:bodyPr/>
        <a:lstStyle/>
        <a:p>
          <a:r>
            <a:rPr lang="en-GB" dirty="0" smtClean="0"/>
            <a:t> </a:t>
          </a:r>
          <a:endParaRPr lang="en-GB" dirty="0"/>
        </a:p>
      </dgm:t>
    </dgm:pt>
    <dgm:pt modelId="{00C7193E-AF84-4067-9F32-5F4AB6A9C3A6}" type="parTrans" cxnId="{6A46B751-C0DF-4FD5-8AD6-3FF64CB7A1B2}">
      <dgm:prSet/>
      <dgm:spPr/>
      <dgm:t>
        <a:bodyPr/>
        <a:lstStyle/>
        <a:p>
          <a:endParaRPr lang="en-GB"/>
        </a:p>
      </dgm:t>
    </dgm:pt>
    <dgm:pt modelId="{059FC838-9DC7-4C14-9B49-FF2C91C69175}" type="sibTrans" cxnId="{6A46B751-C0DF-4FD5-8AD6-3FF64CB7A1B2}">
      <dgm:prSet/>
      <dgm:spPr/>
      <dgm:t>
        <a:bodyPr/>
        <a:lstStyle/>
        <a:p>
          <a:endParaRPr lang="en-GB"/>
        </a:p>
      </dgm:t>
    </dgm:pt>
    <dgm:pt modelId="{CEA8B4B4-C5C5-4D8E-B6FC-562B0546FE0C}">
      <dgm:prSet phldrT="[Text]"/>
      <dgm:spPr/>
      <dgm:t>
        <a:bodyPr/>
        <a:lstStyle/>
        <a:p>
          <a:r>
            <a:rPr lang="en-GB" dirty="0" smtClean="0"/>
            <a:t> </a:t>
          </a:r>
          <a:endParaRPr lang="en-GB" dirty="0"/>
        </a:p>
      </dgm:t>
    </dgm:pt>
    <dgm:pt modelId="{3883DDA7-F408-46FF-B36D-2B5D51058718}" type="parTrans" cxnId="{D7220621-1244-45A8-8187-7F6B7FB8EE44}">
      <dgm:prSet/>
      <dgm:spPr/>
      <dgm:t>
        <a:bodyPr/>
        <a:lstStyle/>
        <a:p>
          <a:endParaRPr lang="en-GB"/>
        </a:p>
      </dgm:t>
    </dgm:pt>
    <dgm:pt modelId="{9F782A13-28DA-4EAF-BE88-3F5A3FB3BDE0}" type="sibTrans" cxnId="{D7220621-1244-45A8-8187-7F6B7FB8EE44}">
      <dgm:prSet/>
      <dgm:spPr/>
      <dgm:t>
        <a:bodyPr/>
        <a:lstStyle/>
        <a:p>
          <a:endParaRPr lang="en-GB"/>
        </a:p>
      </dgm:t>
    </dgm:pt>
    <dgm:pt modelId="{A30BA18F-D27A-47EB-A95F-1E91BBA04853}">
      <dgm:prSet phldrT="[Text]"/>
      <dgm:spPr/>
      <dgm:t>
        <a:bodyPr/>
        <a:lstStyle/>
        <a:p>
          <a:r>
            <a:rPr lang="en-GB" dirty="0" smtClean="0"/>
            <a:t> </a:t>
          </a:r>
          <a:endParaRPr lang="en-GB" dirty="0"/>
        </a:p>
      </dgm:t>
    </dgm:pt>
    <dgm:pt modelId="{F6281EBC-DC97-4D67-857C-20D48B235478}" type="parTrans" cxnId="{1400CEEC-3523-4A66-91BF-9DF2049A5E66}">
      <dgm:prSet/>
      <dgm:spPr/>
      <dgm:t>
        <a:bodyPr/>
        <a:lstStyle/>
        <a:p>
          <a:endParaRPr lang="en-GB"/>
        </a:p>
      </dgm:t>
    </dgm:pt>
    <dgm:pt modelId="{0CEC1DDD-9D95-421B-91B6-6FC6DFE49001}" type="sibTrans" cxnId="{1400CEEC-3523-4A66-91BF-9DF2049A5E66}">
      <dgm:prSet/>
      <dgm:spPr/>
      <dgm:t>
        <a:bodyPr/>
        <a:lstStyle/>
        <a:p>
          <a:endParaRPr lang="en-GB"/>
        </a:p>
      </dgm:t>
    </dgm:pt>
    <dgm:pt modelId="{9C219E6E-D4BA-4710-80B7-DB0CAC7484B3}">
      <dgm:prSet phldrT="[Text]"/>
      <dgm:spPr/>
      <dgm:t>
        <a:bodyPr/>
        <a:lstStyle/>
        <a:p>
          <a:r>
            <a:rPr lang="en-GB" dirty="0" smtClean="0"/>
            <a:t> </a:t>
          </a:r>
          <a:endParaRPr lang="en-GB" dirty="0"/>
        </a:p>
      </dgm:t>
    </dgm:pt>
    <dgm:pt modelId="{F372C794-C659-4251-9EE0-127FB2851E86}" type="parTrans" cxnId="{1756391E-957A-49C8-9672-6A7D84E2886A}">
      <dgm:prSet/>
      <dgm:spPr/>
      <dgm:t>
        <a:bodyPr/>
        <a:lstStyle/>
        <a:p>
          <a:endParaRPr lang="en-GB"/>
        </a:p>
      </dgm:t>
    </dgm:pt>
    <dgm:pt modelId="{26B311F4-BA79-4512-9158-7C3244B6F577}" type="sibTrans" cxnId="{1756391E-957A-49C8-9672-6A7D84E2886A}">
      <dgm:prSet/>
      <dgm:spPr/>
      <dgm:t>
        <a:bodyPr/>
        <a:lstStyle/>
        <a:p>
          <a:endParaRPr lang="en-GB"/>
        </a:p>
      </dgm:t>
    </dgm:pt>
    <dgm:pt modelId="{6252C487-2A1B-4CFF-9CFE-5A719687BD12}">
      <dgm:prSet phldrT="[Text]"/>
      <dgm:spPr/>
      <dgm:t>
        <a:bodyPr/>
        <a:lstStyle/>
        <a:p>
          <a:endParaRPr lang="en-GB" dirty="0"/>
        </a:p>
      </dgm:t>
    </dgm:pt>
    <dgm:pt modelId="{B2572009-9CC2-4A0C-ADF3-66395867E8DE}" type="parTrans" cxnId="{E4565804-38CC-4942-915C-F1BA5B02BD87}">
      <dgm:prSet/>
      <dgm:spPr/>
      <dgm:t>
        <a:bodyPr/>
        <a:lstStyle/>
        <a:p>
          <a:endParaRPr lang="en-GB"/>
        </a:p>
      </dgm:t>
    </dgm:pt>
    <dgm:pt modelId="{15BB6144-7520-4CF9-B49F-DC1EF38AA05B}" type="sibTrans" cxnId="{E4565804-38CC-4942-915C-F1BA5B02BD87}">
      <dgm:prSet/>
      <dgm:spPr/>
      <dgm:t>
        <a:bodyPr/>
        <a:lstStyle/>
        <a:p>
          <a:endParaRPr lang="en-GB"/>
        </a:p>
      </dgm:t>
    </dgm:pt>
    <dgm:pt modelId="{6688E23F-3382-4F17-8C49-BB40E1E1FB85}" type="pres">
      <dgm:prSet presAssocID="{0F01FC9D-1617-4812-BF70-F0E3598DCE05}" presName="cycle" presStyleCnt="0">
        <dgm:presLayoutVars>
          <dgm:chMax val="1"/>
          <dgm:dir/>
          <dgm:animLvl val="ctr"/>
          <dgm:resizeHandles val="exact"/>
        </dgm:presLayoutVars>
      </dgm:prSet>
      <dgm:spPr/>
      <dgm:t>
        <a:bodyPr/>
        <a:lstStyle/>
        <a:p>
          <a:endParaRPr lang="en-GB"/>
        </a:p>
      </dgm:t>
    </dgm:pt>
    <dgm:pt modelId="{3A545C9C-7CDE-4505-8BF0-3CF39D2894AC}" type="pres">
      <dgm:prSet presAssocID="{66F46F90-1330-49B8-8BEF-BB0BDB9EE893}" presName="centerShape" presStyleLbl="node0" presStyleIdx="0" presStyleCnt="1"/>
      <dgm:spPr/>
      <dgm:t>
        <a:bodyPr/>
        <a:lstStyle/>
        <a:p>
          <a:endParaRPr lang="en-GB"/>
        </a:p>
      </dgm:t>
    </dgm:pt>
    <dgm:pt modelId="{C4914AE4-58A9-430A-A2BD-1DD20D0C9D11}" type="pres">
      <dgm:prSet presAssocID="{00C7193E-AF84-4067-9F32-5F4AB6A9C3A6}" presName="Name9" presStyleLbl="parChTrans1D2" presStyleIdx="0" presStyleCnt="5"/>
      <dgm:spPr/>
      <dgm:t>
        <a:bodyPr/>
        <a:lstStyle/>
        <a:p>
          <a:endParaRPr lang="en-GB"/>
        </a:p>
      </dgm:t>
    </dgm:pt>
    <dgm:pt modelId="{975F2559-56D9-4401-A50A-E039EE9D17C0}" type="pres">
      <dgm:prSet presAssocID="{00C7193E-AF84-4067-9F32-5F4AB6A9C3A6}" presName="connTx" presStyleLbl="parChTrans1D2" presStyleIdx="0" presStyleCnt="5"/>
      <dgm:spPr/>
      <dgm:t>
        <a:bodyPr/>
        <a:lstStyle/>
        <a:p>
          <a:endParaRPr lang="en-GB"/>
        </a:p>
      </dgm:t>
    </dgm:pt>
    <dgm:pt modelId="{16C3AF5C-CA96-47D7-BE17-A95188D7B8A2}" type="pres">
      <dgm:prSet presAssocID="{97698E39-1971-40D4-A593-0A4C30287A22}" presName="node" presStyleLbl="node1" presStyleIdx="0" presStyleCnt="5">
        <dgm:presLayoutVars>
          <dgm:bulletEnabled val="1"/>
        </dgm:presLayoutVars>
      </dgm:prSet>
      <dgm:spPr/>
      <dgm:t>
        <a:bodyPr/>
        <a:lstStyle/>
        <a:p>
          <a:endParaRPr lang="en-GB"/>
        </a:p>
      </dgm:t>
    </dgm:pt>
    <dgm:pt modelId="{9EE72485-D1F8-4DF2-B58F-1A1A2DDABFE1}" type="pres">
      <dgm:prSet presAssocID="{3883DDA7-F408-46FF-B36D-2B5D51058718}" presName="Name9" presStyleLbl="parChTrans1D2" presStyleIdx="1" presStyleCnt="5"/>
      <dgm:spPr/>
      <dgm:t>
        <a:bodyPr/>
        <a:lstStyle/>
        <a:p>
          <a:endParaRPr lang="en-GB"/>
        </a:p>
      </dgm:t>
    </dgm:pt>
    <dgm:pt modelId="{E457FE26-5226-494C-A868-844BD4A76C47}" type="pres">
      <dgm:prSet presAssocID="{3883DDA7-F408-46FF-B36D-2B5D51058718}" presName="connTx" presStyleLbl="parChTrans1D2" presStyleIdx="1" presStyleCnt="5"/>
      <dgm:spPr/>
      <dgm:t>
        <a:bodyPr/>
        <a:lstStyle/>
        <a:p>
          <a:endParaRPr lang="en-GB"/>
        </a:p>
      </dgm:t>
    </dgm:pt>
    <dgm:pt modelId="{0CD7DAC7-0772-46F8-BC16-EB32DF0E6E4E}" type="pres">
      <dgm:prSet presAssocID="{CEA8B4B4-C5C5-4D8E-B6FC-562B0546FE0C}" presName="node" presStyleLbl="node1" presStyleIdx="1" presStyleCnt="5">
        <dgm:presLayoutVars>
          <dgm:bulletEnabled val="1"/>
        </dgm:presLayoutVars>
      </dgm:prSet>
      <dgm:spPr/>
      <dgm:t>
        <a:bodyPr/>
        <a:lstStyle/>
        <a:p>
          <a:endParaRPr lang="en-GB"/>
        </a:p>
      </dgm:t>
    </dgm:pt>
    <dgm:pt modelId="{6BD6F0C6-AC1D-4B4A-A741-1DB063753F30}" type="pres">
      <dgm:prSet presAssocID="{F6281EBC-DC97-4D67-857C-20D48B235478}" presName="Name9" presStyleLbl="parChTrans1D2" presStyleIdx="2" presStyleCnt="5"/>
      <dgm:spPr/>
      <dgm:t>
        <a:bodyPr/>
        <a:lstStyle/>
        <a:p>
          <a:endParaRPr lang="en-GB"/>
        </a:p>
      </dgm:t>
    </dgm:pt>
    <dgm:pt modelId="{A1846B6C-2033-4390-A6C8-D50F7F5116EF}" type="pres">
      <dgm:prSet presAssocID="{F6281EBC-DC97-4D67-857C-20D48B235478}" presName="connTx" presStyleLbl="parChTrans1D2" presStyleIdx="2" presStyleCnt="5"/>
      <dgm:spPr/>
      <dgm:t>
        <a:bodyPr/>
        <a:lstStyle/>
        <a:p>
          <a:endParaRPr lang="en-GB"/>
        </a:p>
      </dgm:t>
    </dgm:pt>
    <dgm:pt modelId="{5BD85C09-3FF4-4358-9DC9-E47C72578D89}" type="pres">
      <dgm:prSet presAssocID="{A30BA18F-D27A-47EB-A95F-1E91BBA04853}" presName="node" presStyleLbl="node1" presStyleIdx="2" presStyleCnt="5">
        <dgm:presLayoutVars>
          <dgm:bulletEnabled val="1"/>
        </dgm:presLayoutVars>
      </dgm:prSet>
      <dgm:spPr/>
      <dgm:t>
        <a:bodyPr/>
        <a:lstStyle/>
        <a:p>
          <a:endParaRPr lang="en-GB"/>
        </a:p>
      </dgm:t>
    </dgm:pt>
    <dgm:pt modelId="{D22C63C2-3720-4F08-B45A-E9DAAA830FDD}" type="pres">
      <dgm:prSet presAssocID="{F372C794-C659-4251-9EE0-127FB2851E86}" presName="Name9" presStyleLbl="parChTrans1D2" presStyleIdx="3" presStyleCnt="5"/>
      <dgm:spPr/>
      <dgm:t>
        <a:bodyPr/>
        <a:lstStyle/>
        <a:p>
          <a:endParaRPr lang="en-GB"/>
        </a:p>
      </dgm:t>
    </dgm:pt>
    <dgm:pt modelId="{BCDE3A7D-DA63-44F8-A7C8-6E249449A335}" type="pres">
      <dgm:prSet presAssocID="{F372C794-C659-4251-9EE0-127FB2851E86}" presName="connTx" presStyleLbl="parChTrans1D2" presStyleIdx="3" presStyleCnt="5"/>
      <dgm:spPr/>
      <dgm:t>
        <a:bodyPr/>
        <a:lstStyle/>
        <a:p>
          <a:endParaRPr lang="en-GB"/>
        </a:p>
      </dgm:t>
    </dgm:pt>
    <dgm:pt modelId="{5F64D56D-F034-420A-BB6C-6F2E56500077}" type="pres">
      <dgm:prSet presAssocID="{9C219E6E-D4BA-4710-80B7-DB0CAC7484B3}" presName="node" presStyleLbl="node1" presStyleIdx="3" presStyleCnt="5">
        <dgm:presLayoutVars>
          <dgm:bulletEnabled val="1"/>
        </dgm:presLayoutVars>
      </dgm:prSet>
      <dgm:spPr/>
      <dgm:t>
        <a:bodyPr/>
        <a:lstStyle/>
        <a:p>
          <a:endParaRPr lang="en-GB"/>
        </a:p>
      </dgm:t>
    </dgm:pt>
    <dgm:pt modelId="{0243469E-A7A7-4F4D-BEED-D0C05841126E}" type="pres">
      <dgm:prSet presAssocID="{B2572009-9CC2-4A0C-ADF3-66395867E8DE}" presName="Name9" presStyleLbl="parChTrans1D2" presStyleIdx="4" presStyleCnt="5"/>
      <dgm:spPr/>
      <dgm:t>
        <a:bodyPr/>
        <a:lstStyle/>
        <a:p>
          <a:endParaRPr lang="en-GB"/>
        </a:p>
      </dgm:t>
    </dgm:pt>
    <dgm:pt modelId="{9BD982B7-92F8-4B35-A8F0-877AE49F27FF}" type="pres">
      <dgm:prSet presAssocID="{B2572009-9CC2-4A0C-ADF3-66395867E8DE}" presName="connTx" presStyleLbl="parChTrans1D2" presStyleIdx="4" presStyleCnt="5"/>
      <dgm:spPr/>
      <dgm:t>
        <a:bodyPr/>
        <a:lstStyle/>
        <a:p>
          <a:endParaRPr lang="en-GB"/>
        </a:p>
      </dgm:t>
    </dgm:pt>
    <dgm:pt modelId="{639EEC40-D36B-448A-937E-915EBB703015}" type="pres">
      <dgm:prSet presAssocID="{6252C487-2A1B-4CFF-9CFE-5A719687BD12}" presName="node" presStyleLbl="node1" presStyleIdx="4" presStyleCnt="5">
        <dgm:presLayoutVars>
          <dgm:bulletEnabled val="1"/>
        </dgm:presLayoutVars>
      </dgm:prSet>
      <dgm:spPr/>
      <dgm:t>
        <a:bodyPr/>
        <a:lstStyle/>
        <a:p>
          <a:endParaRPr lang="en-GB"/>
        </a:p>
      </dgm:t>
    </dgm:pt>
  </dgm:ptLst>
  <dgm:cxnLst>
    <dgm:cxn modelId="{0C6506DF-6B38-4551-9610-0F2A1C8A421B}" type="presOf" srcId="{97698E39-1971-40D4-A593-0A4C30287A22}" destId="{16C3AF5C-CA96-47D7-BE17-A95188D7B8A2}" srcOrd="0" destOrd="0" presId="urn:microsoft.com/office/officeart/2005/8/layout/radial1"/>
    <dgm:cxn modelId="{1413FBA0-ED13-46E9-9908-E47776A145C6}" type="presOf" srcId="{66F46F90-1330-49B8-8BEF-BB0BDB9EE893}" destId="{3A545C9C-7CDE-4505-8BF0-3CF39D2894AC}" srcOrd="0" destOrd="0" presId="urn:microsoft.com/office/officeart/2005/8/layout/radial1"/>
    <dgm:cxn modelId="{5661B3BD-B936-4042-B4FC-FD3702DB5673}" type="presOf" srcId="{F372C794-C659-4251-9EE0-127FB2851E86}" destId="{D22C63C2-3720-4F08-B45A-E9DAAA830FDD}" srcOrd="0" destOrd="0" presId="urn:microsoft.com/office/officeart/2005/8/layout/radial1"/>
    <dgm:cxn modelId="{3E0C4522-E17D-4F26-8B50-28F393A833C5}" type="presOf" srcId="{00C7193E-AF84-4067-9F32-5F4AB6A9C3A6}" destId="{975F2559-56D9-4401-A50A-E039EE9D17C0}" srcOrd="1" destOrd="0" presId="urn:microsoft.com/office/officeart/2005/8/layout/radial1"/>
    <dgm:cxn modelId="{6A46B751-C0DF-4FD5-8AD6-3FF64CB7A1B2}" srcId="{66F46F90-1330-49B8-8BEF-BB0BDB9EE893}" destId="{97698E39-1971-40D4-A593-0A4C30287A22}" srcOrd="0" destOrd="0" parTransId="{00C7193E-AF84-4067-9F32-5F4AB6A9C3A6}" sibTransId="{059FC838-9DC7-4C14-9B49-FF2C91C69175}"/>
    <dgm:cxn modelId="{1400CEEC-3523-4A66-91BF-9DF2049A5E66}" srcId="{66F46F90-1330-49B8-8BEF-BB0BDB9EE893}" destId="{A30BA18F-D27A-47EB-A95F-1E91BBA04853}" srcOrd="2" destOrd="0" parTransId="{F6281EBC-DC97-4D67-857C-20D48B235478}" sibTransId="{0CEC1DDD-9D95-421B-91B6-6FC6DFE49001}"/>
    <dgm:cxn modelId="{66418DF4-8D42-4F76-BA5A-09A9755102E1}" type="presOf" srcId="{A30BA18F-D27A-47EB-A95F-1E91BBA04853}" destId="{5BD85C09-3FF4-4358-9DC9-E47C72578D89}" srcOrd="0" destOrd="0" presId="urn:microsoft.com/office/officeart/2005/8/layout/radial1"/>
    <dgm:cxn modelId="{698E0FE1-ED93-41DF-86AE-28E80D5FF7BB}" type="presOf" srcId="{F372C794-C659-4251-9EE0-127FB2851E86}" destId="{BCDE3A7D-DA63-44F8-A7C8-6E249449A335}" srcOrd="1" destOrd="0" presId="urn:microsoft.com/office/officeart/2005/8/layout/radial1"/>
    <dgm:cxn modelId="{11096188-797F-42FA-8FA7-B5A7A61FA64B}" type="presOf" srcId="{3883DDA7-F408-46FF-B36D-2B5D51058718}" destId="{E457FE26-5226-494C-A868-844BD4A76C47}" srcOrd="1" destOrd="0" presId="urn:microsoft.com/office/officeart/2005/8/layout/radial1"/>
    <dgm:cxn modelId="{CEBAA659-91FC-47D1-B3DB-CF20CBD0395C}" type="presOf" srcId="{6252C487-2A1B-4CFF-9CFE-5A719687BD12}" destId="{639EEC40-D36B-448A-937E-915EBB703015}" srcOrd="0" destOrd="0" presId="urn:microsoft.com/office/officeart/2005/8/layout/radial1"/>
    <dgm:cxn modelId="{202CFE2D-87D7-41DE-B61B-DB8A7898156A}" type="presOf" srcId="{CEA8B4B4-C5C5-4D8E-B6FC-562B0546FE0C}" destId="{0CD7DAC7-0772-46F8-BC16-EB32DF0E6E4E}" srcOrd="0" destOrd="0" presId="urn:microsoft.com/office/officeart/2005/8/layout/radial1"/>
    <dgm:cxn modelId="{32F32CB2-DC94-4C4C-83B2-2DAC331D9BED}" type="presOf" srcId="{3883DDA7-F408-46FF-B36D-2B5D51058718}" destId="{9EE72485-D1F8-4DF2-B58F-1A1A2DDABFE1}" srcOrd="0" destOrd="0" presId="urn:microsoft.com/office/officeart/2005/8/layout/radial1"/>
    <dgm:cxn modelId="{626E62D6-30C8-4D50-88FC-973CF3CACF1E}" type="presOf" srcId="{B2572009-9CC2-4A0C-ADF3-66395867E8DE}" destId="{9BD982B7-92F8-4B35-A8F0-877AE49F27FF}" srcOrd="1" destOrd="0" presId="urn:microsoft.com/office/officeart/2005/8/layout/radial1"/>
    <dgm:cxn modelId="{45BB37C0-9E8D-43AE-B53E-1C42BAA3C611}" type="presOf" srcId="{B2572009-9CC2-4A0C-ADF3-66395867E8DE}" destId="{0243469E-A7A7-4F4D-BEED-D0C05841126E}" srcOrd="0" destOrd="0" presId="urn:microsoft.com/office/officeart/2005/8/layout/radial1"/>
    <dgm:cxn modelId="{E4565804-38CC-4942-915C-F1BA5B02BD87}" srcId="{66F46F90-1330-49B8-8BEF-BB0BDB9EE893}" destId="{6252C487-2A1B-4CFF-9CFE-5A719687BD12}" srcOrd="4" destOrd="0" parTransId="{B2572009-9CC2-4A0C-ADF3-66395867E8DE}" sibTransId="{15BB6144-7520-4CF9-B49F-DC1EF38AA05B}"/>
    <dgm:cxn modelId="{D7220621-1244-45A8-8187-7F6B7FB8EE44}" srcId="{66F46F90-1330-49B8-8BEF-BB0BDB9EE893}" destId="{CEA8B4B4-C5C5-4D8E-B6FC-562B0546FE0C}" srcOrd="1" destOrd="0" parTransId="{3883DDA7-F408-46FF-B36D-2B5D51058718}" sibTransId="{9F782A13-28DA-4EAF-BE88-3F5A3FB3BDE0}"/>
    <dgm:cxn modelId="{DCA477FD-1A47-482D-A16C-24A526BA3DE0}" type="presOf" srcId="{F6281EBC-DC97-4D67-857C-20D48B235478}" destId="{6BD6F0C6-AC1D-4B4A-A741-1DB063753F30}" srcOrd="0" destOrd="0" presId="urn:microsoft.com/office/officeart/2005/8/layout/radial1"/>
    <dgm:cxn modelId="{E1ACAAEB-6DDA-4547-B56F-78070120E1E3}" srcId="{0F01FC9D-1617-4812-BF70-F0E3598DCE05}" destId="{66F46F90-1330-49B8-8BEF-BB0BDB9EE893}" srcOrd="0" destOrd="0" parTransId="{B0DFD0BA-FBC8-45B9-80C2-593D8C82408C}" sibTransId="{D6FF45E3-7DC6-411B-95D4-3032863E8B7A}"/>
    <dgm:cxn modelId="{EBB0EB56-417F-4D38-973C-54B3DDA40ACA}" type="presOf" srcId="{00C7193E-AF84-4067-9F32-5F4AB6A9C3A6}" destId="{C4914AE4-58A9-430A-A2BD-1DD20D0C9D11}" srcOrd="0" destOrd="0" presId="urn:microsoft.com/office/officeart/2005/8/layout/radial1"/>
    <dgm:cxn modelId="{1756391E-957A-49C8-9672-6A7D84E2886A}" srcId="{66F46F90-1330-49B8-8BEF-BB0BDB9EE893}" destId="{9C219E6E-D4BA-4710-80B7-DB0CAC7484B3}" srcOrd="3" destOrd="0" parTransId="{F372C794-C659-4251-9EE0-127FB2851E86}" sibTransId="{26B311F4-BA79-4512-9158-7C3244B6F577}"/>
    <dgm:cxn modelId="{77213EA0-FBC9-4449-BEAB-AB349A5838D4}" type="presOf" srcId="{0F01FC9D-1617-4812-BF70-F0E3598DCE05}" destId="{6688E23F-3382-4F17-8C49-BB40E1E1FB85}" srcOrd="0" destOrd="0" presId="urn:microsoft.com/office/officeart/2005/8/layout/radial1"/>
    <dgm:cxn modelId="{4B55AF2A-8C3D-4026-A4D1-97BDD081258B}" type="presOf" srcId="{9C219E6E-D4BA-4710-80B7-DB0CAC7484B3}" destId="{5F64D56D-F034-420A-BB6C-6F2E56500077}" srcOrd="0" destOrd="0" presId="urn:microsoft.com/office/officeart/2005/8/layout/radial1"/>
    <dgm:cxn modelId="{26EACEA4-2C36-4A3F-B663-E94DC76F0EF9}" type="presOf" srcId="{F6281EBC-DC97-4D67-857C-20D48B235478}" destId="{A1846B6C-2033-4390-A6C8-D50F7F5116EF}" srcOrd="1" destOrd="0" presId="urn:microsoft.com/office/officeart/2005/8/layout/radial1"/>
    <dgm:cxn modelId="{713EAF20-F886-48C8-9FFD-1D4E9240B578}" type="presParOf" srcId="{6688E23F-3382-4F17-8C49-BB40E1E1FB85}" destId="{3A545C9C-7CDE-4505-8BF0-3CF39D2894AC}" srcOrd="0" destOrd="0" presId="urn:microsoft.com/office/officeart/2005/8/layout/radial1"/>
    <dgm:cxn modelId="{ACB1C745-4AF6-4BED-B1CF-8AD626B15BDA}" type="presParOf" srcId="{6688E23F-3382-4F17-8C49-BB40E1E1FB85}" destId="{C4914AE4-58A9-430A-A2BD-1DD20D0C9D11}" srcOrd="1" destOrd="0" presId="urn:microsoft.com/office/officeart/2005/8/layout/radial1"/>
    <dgm:cxn modelId="{41C1B585-CA14-4E42-B27D-B97AC38EDDC1}" type="presParOf" srcId="{C4914AE4-58A9-430A-A2BD-1DD20D0C9D11}" destId="{975F2559-56D9-4401-A50A-E039EE9D17C0}" srcOrd="0" destOrd="0" presId="urn:microsoft.com/office/officeart/2005/8/layout/radial1"/>
    <dgm:cxn modelId="{22902F60-C5C2-40EA-BD45-47F00843E619}" type="presParOf" srcId="{6688E23F-3382-4F17-8C49-BB40E1E1FB85}" destId="{16C3AF5C-CA96-47D7-BE17-A95188D7B8A2}" srcOrd="2" destOrd="0" presId="urn:microsoft.com/office/officeart/2005/8/layout/radial1"/>
    <dgm:cxn modelId="{28E13ECC-0CE7-47F1-BBA0-2FBC93FDB4E4}" type="presParOf" srcId="{6688E23F-3382-4F17-8C49-BB40E1E1FB85}" destId="{9EE72485-D1F8-4DF2-B58F-1A1A2DDABFE1}" srcOrd="3" destOrd="0" presId="urn:microsoft.com/office/officeart/2005/8/layout/radial1"/>
    <dgm:cxn modelId="{412664A3-704B-4F9F-9448-F66FF1808119}" type="presParOf" srcId="{9EE72485-D1F8-4DF2-B58F-1A1A2DDABFE1}" destId="{E457FE26-5226-494C-A868-844BD4A76C47}" srcOrd="0" destOrd="0" presId="urn:microsoft.com/office/officeart/2005/8/layout/radial1"/>
    <dgm:cxn modelId="{A223B248-A49D-49A0-974E-2E67CBFFCE2F}" type="presParOf" srcId="{6688E23F-3382-4F17-8C49-BB40E1E1FB85}" destId="{0CD7DAC7-0772-46F8-BC16-EB32DF0E6E4E}" srcOrd="4" destOrd="0" presId="urn:microsoft.com/office/officeart/2005/8/layout/radial1"/>
    <dgm:cxn modelId="{4310DF67-B726-45CF-9FDC-58B2397FB627}" type="presParOf" srcId="{6688E23F-3382-4F17-8C49-BB40E1E1FB85}" destId="{6BD6F0C6-AC1D-4B4A-A741-1DB063753F30}" srcOrd="5" destOrd="0" presId="urn:microsoft.com/office/officeart/2005/8/layout/radial1"/>
    <dgm:cxn modelId="{A0C843BB-B86F-4A6F-A96A-6BB16BF67F1C}" type="presParOf" srcId="{6BD6F0C6-AC1D-4B4A-A741-1DB063753F30}" destId="{A1846B6C-2033-4390-A6C8-D50F7F5116EF}" srcOrd="0" destOrd="0" presId="urn:microsoft.com/office/officeart/2005/8/layout/radial1"/>
    <dgm:cxn modelId="{3611D8AF-F288-4D21-959D-B9D7408B4649}" type="presParOf" srcId="{6688E23F-3382-4F17-8C49-BB40E1E1FB85}" destId="{5BD85C09-3FF4-4358-9DC9-E47C72578D89}" srcOrd="6" destOrd="0" presId="urn:microsoft.com/office/officeart/2005/8/layout/radial1"/>
    <dgm:cxn modelId="{1B76B4CF-3812-4FD2-B656-F02688064CE7}" type="presParOf" srcId="{6688E23F-3382-4F17-8C49-BB40E1E1FB85}" destId="{D22C63C2-3720-4F08-B45A-E9DAAA830FDD}" srcOrd="7" destOrd="0" presId="urn:microsoft.com/office/officeart/2005/8/layout/radial1"/>
    <dgm:cxn modelId="{03952AF4-412C-419E-9665-7FB89520F323}" type="presParOf" srcId="{D22C63C2-3720-4F08-B45A-E9DAAA830FDD}" destId="{BCDE3A7D-DA63-44F8-A7C8-6E249449A335}" srcOrd="0" destOrd="0" presId="urn:microsoft.com/office/officeart/2005/8/layout/radial1"/>
    <dgm:cxn modelId="{FD85146D-0E5E-4FAC-B5AD-CB2C4639BD7B}" type="presParOf" srcId="{6688E23F-3382-4F17-8C49-BB40E1E1FB85}" destId="{5F64D56D-F034-420A-BB6C-6F2E56500077}" srcOrd="8" destOrd="0" presId="urn:microsoft.com/office/officeart/2005/8/layout/radial1"/>
    <dgm:cxn modelId="{635F3CD2-3E19-4E72-87A8-E9AEF6F00126}" type="presParOf" srcId="{6688E23F-3382-4F17-8C49-BB40E1E1FB85}" destId="{0243469E-A7A7-4F4D-BEED-D0C05841126E}" srcOrd="9" destOrd="0" presId="urn:microsoft.com/office/officeart/2005/8/layout/radial1"/>
    <dgm:cxn modelId="{A8679E20-AF34-47BC-A5A9-BA56EB057DE6}" type="presParOf" srcId="{0243469E-A7A7-4F4D-BEED-D0C05841126E}" destId="{9BD982B7-92F8-4B35-A8F0-877AE49F27FF}" srcOrd="0" destOrd="0" presId="urn:microsoft.com/office/officeart/2005/8/layout/radial1"/>
    <dgm:cxn modelId="{8F8BE295-A0B9-41E0-87BA-B82034EDA750}" type="presParOf" srcId="{6688E23F-3382-4F17-8C49-BB40E1E1FB85}" destId="{639EEC40-D36B-448A-937E-915EBB703015}" srcOrd="10" destOrd="0" presId="urn:microsoft.com/office/officeart/2005/8/layout/radial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45C9C-7CDE-4505-8BF0-3CF39D2894AC}">
      <dsp:nvSpPr>
        <dsp:cNvPr id="0" name=""/>
        <dsp:cNvSpPr/>
      </dsp:nvSpPr>
      <dsp:spPr>
        <a:xfrm>
          <a:off x="1955620" y="1263089"/>
          <a:ext cx="960623" cy="960623"/>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en-GB" sz="4400" kern="1200" dirty="0" smtClean="0"/>
            <a:t> </a:t>
          </a:r>
          <a:endParaRPr lang="en-GB" sz="4400" kern="1200" dirty="0"/>
        </a:p>
      </dsp:txBody>
      <dsp:txXfrm>
        <a:off x="2096300" y="1403769"/>
        <a:ext cx="679263" cy="679263"/>
      </dsp:txXfrm>
    </dsp:sp>
    <dsp:sp modelId="{C4914AE4-58A9-430A-A2BD-1DD20D0C9D11}">
      <dsp:nvSpPr>
        <dsp:cNvPr id="0" name=""/>
        <dsp:cNvSpPr/>
      </dsp:nvSpPr>
      <dsp:spPr>
        <a:xfrm rot="16200000">
          <a:off x="2290813" y="1100224"/>
          <a:ext cx="290236" cy="35492"/>
        </a:xfrm>
        <a:custGeom>
          <a:avLst/>
          <a:gdLst/>
          <a:ahLst/>
          <a:cxnLst/>
          <a:rect l="0" t="0" r="0" b="0"/>
          <a:pathLst>
            <a:path>
              <a:moveTo>
                <a:pt x="0" y="17746"/>
              </a:moveTo>
              <a:lnTo>
                <a:pt x="290236" y="1774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428676" y="1110714"/>
        <a:ext cx="14511" cy="14511"/>
      </dsp:txXfrm>
    </dsp:sp>
    <dsp:sp modelId="{16C3AF5C-CA96-47D7-BE17-A95188D7B8A2}">
      <dsp:nvSpPr>
        <dsp:cNvPr id="0" name=""/>
        <dsp:cNvSpPr/>
      </dsp:nvSpPr>
      <dsp:spPr>
        <a:xfrm>
          <a:off x="1955620" y="12228"/>
          <a:ext cx="960623" cy="960623"/>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en-GB" sz="4400" kern="1200" dirty="0" smtClean="0"/>
            <a:t> </a:t>
          </a:r>
          <a:endParaRPr lang="en-GB" sz="4400" kern="1200" dirty="0"/>
        </a:p>
      </dsp:txBody>
      <dsp:txXfrm>
        <a:off x="2096300" y="152908"/>
        <a:ext cx="679263" cy="679263"/>
      </dsp:txXfrm>
    </dsp:sp>
    <dsp:sp modelId="{9EE72485-D1F8-4DF2-B58F-1A1A2DDABFE1}">
      <dsp:nvSpPr>
        <dsp:cNvPr id="0" name=""/>
        <dsp:cNvSpPr/>
      </dsp:nvSpPr>
      <dsp:spPr>
        <a:xfrm rot="20520000">
          <a:off x="2885633" y="1532386"/>
          <a:ext cx="290236" cy="35492"/>
        </a:xfrm>
        <a:custGeom>
          <a:avLst/>
          <a:gdLst/>
          <a:ahLst/>
          <a:cxnLst/>
          <a:rect l="0" t="0" r="0" b="0"/>
          <a:pathLst>
            <a:path>
              <a:moveTo>
                <a:pt x="0" y="17746"/>
              </a:moveTo>
              <a:lnTo>
                <a:pt x="290236" y="1774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3023495" y="1542876"/>
        <a:ext cx="14511" cy="14511"/>
      </dsp:txXfrm>
    </dsp:sp>
    <dsp:sp modelId="{0CD7DAC7-0772-46F8-BC16-EB32DF0E6E4E}">
      <dsp:nvSpPr>
        <dsp:cNvPr id="0" name=""/>
        <dsp:cNvSpPr/>
      </dsp:nvSpPr>
      <dsp:spPr>
        <a:xfrm>
          <a:off x="3145258" y="876552"/>
          <a:ext cx="960623" cy="960623"/>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en-GB" sz="4400" kern="1200" dirty="0" smtClean="0"/>
            <a:t> </a:t>
          </a:r>
          <a:endParaRPr lang="en-GB" sz="4400" kern="1200" dirty="0"/>
        </a:p>
      </dsp:txBody>
      <dsp:txXfrm>
        <a:off x="3285938" y="1017232"/>
        <a:ext cx="679263" cy="679263"/>
      </dsp:txXfrm>
    </dsp:sp>
    <dsp:sp modelId="{6BD6F0C6-AC1D-4B4A-A741-1DB063753F30}">
      <dsp:nvSpPr>
        <dsp:cNvPr id="0" name=""/>
        <dsp:cNvSpPr/>
      </dsp:nvSpPr>
      <dsp:spPr>
        <a:xfrm rot="3240000">
          <a:off x="2658432" y="2231638"/>
          <a:ext cx="290236" cy="35492"/>
        </a:xfrm>
        <a:custGeom>
          <a:avLst/>
          <a:gdLst/>
          <a:ahLst/>
          <a:cxnLst/>
          <a:rect l="0" t="0" r="0" b="0"/>
          <a:pathLst>
            <a:path>
              <a:moveTo>
                <a:pt x="0" y="17746"/>
              </a:moveTo>
              <a:lnTo>
                <a:pt x="290236" y="1774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796294" y="2242128"/>
        <a:ext cx="14511" cy="14511"/>
      </dsp:txXfrm>
    </dsp:sp>
    <dsp:sp modelId="{5BD85C09-3FF4-4358-9DC9-E47C72578D89}">
      <dsp:nvSpPr>
        <dsp:cNvPr id="0" name=""/>
        <dsp:cNvSpPr/>
      </dsp:nvSpPr>
      <dsp:spPr>
        <a:xfrm>
          <a:off x="2690857" y="2275056"/>
          <a:ext cx="960623" cy="960623"/>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en-GB" sz="4400" kern="1200" dirty="0" smtClean="0"/>
            <a:t> </a:t>
          </a:r>
          <a:endParaRPr lang="en-GB" sz="4400" kern="1200" dirty="0"/>
        </a:p>
      </dsp:txBody>
      <dsp:txXfrm>
        <a:off x="2831537" y="2415736"/>
        <a:ext cx="679263" cy="679263"/>
      </dsp:txXfrm>
    </dsp:sp>
    <dsp:sp modelId="{D22C63C2-3720-4F08-B45A-E9DAAA830FDD}">
      <dsp:nvSpPr>
        <dsp:cNvPr id="0" name=""/>
        <dsp:cNvSpPr/>
      </dsp:nvSpPr>
      <dsp:spPr>
        <a:xfrm rot="7560000">
          <a:off x="1923195" y="2231638"/>
          <a:ext cx="290236" cy="35492"/>
        </a:xfrm>
        <a:custGeom>
          <a:avLst/>
          <a:gdLst/>
          <a:ahLst/>
          <a:cxnLst/>
          <a:rect l="0" t="0" r="0" b="0"/>
          <a:pathLst>
            <a:path>
              <a:moveTo>
                <a:pt x="0" y="17746"/>
              </a:moveTo>
              <a:lnTo>
                <a:pt x="290236" y="1774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rot="10800000">
        <a:off x="2061057" y="2242128"/>
        <a:ext cx="14511" cy="14511"/>
      </dsp:txXfrm>
    </dsp:sp>
    <dsp:sp modelId="{5F64D56D-F034-420A-BB6C-6F2E56500077}">
      <dsp:nvSpPr>
        <dsp:cNvPr id="0" name=""/>
        <dsp:cNvSpPr/>
      </dsp:nvSpPr>
      <dsp:spPr>
        <a:xfrm>
          <a:off x="1220382" y="2275056"/>
          <a:ext cx="960623" cy="960623"/>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en-GB" sz="4400" kern="1200" dirty="0" smtClean="0"/>
            <a:t> </a:t>
          </a:r>
          <a:endParaRPr lang="en-GB" sz="4400" kern="1200" dirty="0"/>
        </a:p>
      </dsp:txBody>
      <dsp:txXfrm>
        <a:off x="1361062" y="2415736"/>
        <a:ext cx="679263" cy="679263"/>
      </dsp:txXfrm>
    </dsp:sp>
    <dsp:sp modelId="{0243469E-A7A7-4F4D-BEED-D0C05841126E}">
      <dsp:nvSpPr>
        <dsp:cNvPr id="0" name=""/>
        <dsp:cNvSpPr/>
      </dsp:nvSpPr>
      <dsp:spPr>
        <a:xfrm rot="11880000">
          <a:off x="1695994" y="1532386"/>
          <a:ext cx="290236" cy="35492"/>
        </a:xfrm>
        <a:custGeom>
          <a:avLst/>
          <a:gdLst/>
          <a:ahLst/>
          <a:cxnLst/>
          <a:rect l="0" t="0" r="0" b="0"/>
          <a:pathLst>
            <a:path>
              <a:moveTo>
                <a:pt x="0" y="17746"/>
              </a:moveTo>
              <a:lnTo>
                <a:pt x="290236" y="1774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rot="10800000">
        <a:off x="1833856" y="1542876"/>
        <a:ext cx="14511" cy="14511"/>
      </dsp:txXfrm>
    </dsp:sp>
    <dsp:sp modelId="{639EEC40-D36B-448A-937E-915EBB703015}">
      <dsp:nvSpPr>
        <dsp:cNvPr id="0" name=""/>
        <dsp:cNvSpPr/>
      </dsp:nvSpPr>
      <dsp:spPr>
        <a:xfrm>
          <a:off x="765981" y="876552"/>
          <a:ext cx="960623" cy="960623"/>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endParaRPr lang="en-GB" sz="4400" kern="1200" dirty="0"/>
        </a:p>
      </dsp:txBody>
      <dsp:txXfrm>
        <a:off x="906661" y="1017232"/>
        <a:ext cx="679263" cy="679263"/>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335B75-FF8B-4321-9DE2-D0E73997978E}" type="datetimeFigureOut">
              <a:rPr lang="en-GB" smtClean="0"/>
              <a:t>03/10/2014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D628C6-B3DC-4E56-BB28-4B665204CBB3}" type="slidenum">
              <a:rPr lang="en-GB" smtClean="0"/>
              <a:t>‹#›</a:t>
            </a:fld>
            <a:endParaRPr lang="en-GB"/>
          </a:p>
        </p:txBody>
      </p:sp>
    </p:spTree>
    <p:extLst>
      <p:ext uri="{BB962C8B-B14F-4D97-AF65-F5344CB8AC3E}">
        <p14:creationId xmlns:p14="http://schemas.microsoft.com/office/powerpoint/2010/main" val="2816641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7B2E48E-3DB0-4AA7-8690-E06EBE2921AF}"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7B2E48E-3DB0-4AA7-8690-E06EBE2921AF}" type="slidenum">
              <a:rPr lang="en-GB" smtClean="0"/>
              <a:pPr/>
              <a:t>10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7B2E48E-3DB0-4AA7-8690-E06EBE2921AF}" type="slidenum">
              <a:rPr lang="en-GB" smtClean="0"/>
              <a:pPr/>
              <a:t>11</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7B2E48E-3DB0-4AA7-8690-E06EBE2921AF}" type="slidenum">
              <a:rPr lang="en-GB" smtClean="0"/>
              <a:pPr/>
              <a:t>12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7B2E48E-3DB0-4AA7-8690-E06EBE2921AF}" type="slidenum">
              <a:rPr lang="en-GB" smtClean="0"/>
              <a:pPr/>
              <a:t>13</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7B2E48E-3DB0-4AA7-8690-E06EBE2921AF}" type="slidenum">
              <a:rPr lang="en-GB" smtClean="0"/>
              <a:pPr/>
              <a:t>14</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482A220-5FE8-4A2B-8B25-92FDB1277B29}" type="slidenum">
              <a:rPr lang="en-GB" smtClean="0"/>
              <a:pPr/>
              <a:t>15</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482A220-5FE8-4A2B-8B25-92FDB1277B29}" type="slidenum">
              <a:rPr lang="en-GB" smtClean="0"/>
              <a:pPr/>
              <a:t>16</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482A220-5FE8-4A2B-8B25-92FDB1277B29}" type="slidenum">
              <a:rPr lang="en-GB" smtClean="0"/>
              <a:pPr/>
              <a:t>17</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482A220-5FE8-4A2B-8B25-92FDB1277B29}" type="slidenum">
              <a:rPr lang="en-GB" smtClean="0"/>
              <a:pPr/>
              <a:t>18</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482A220-5FE8-4A2B-8B25-92FDB1277B29}" type="slidenum">
              <a:rPr lang="en-GB" smtClean="0"/>
              <a:pPr/>
              <a:t>19</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7B2E48E-3DB0-4AA7-8690-E06EBE2921AF}" type="slidenum">
              <a:rPr lang="en-GB" smtClean="0"/>
              <a:pPr/>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482A220-5FE8-4A2B-8B25-92FDB1277B29}" type="slidenum">
              <a:rPr lang="en-GB" smtClean="0"/>
              <a:pPr/>
              <a:t>20</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7B2E48E-3DB0-4AA7-8690-E06EBE2921AF}" type="slidenum">
              <a:rPr lang="en-GB" smtClean="0"/>
              <a:pPr/>
              <a:t>21</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7B2E48E-3DB0-4AA7-8690-E06EBE2921AF}" type="slidenum">
              <a:rPr lang="en-GB" smtClean="0"/>
              <a:pPr/>
              <a:t>22</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7B2E48E-3DB0-4AA7-8690-E06EBE2921AF}" type="slidenum">
              <a:rPr lang="en-GB" smtClean="0"/>
              <a:pPr/>
              <a:t>23</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7B2E48E-3DB0-4AA7-8690-E06EBE2921AF}" type="slidenum">
              <a:rPr lang="en-GB" smtClean="0"/>
              <a:pPr/>
              <a:t>24</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7B2E48E-3DB0-4AA7-8690-E06EBE2921AF}" type="slidenum">
              <a:rPr lang="en-GB" smtClean="0"/>
              <a:pPr/>
              <a:t>25</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7B2E48E-3DB0-4AA7-8690-E06EBE2921AF}" type="slidenum">
              <a:rPr lang="en-GB" smtClean="0"/>
              <a:pPr/>
              <a:t>26</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7B2E48E-3DB0-4AA7-8690-E06EBE2921AF}" type="slidenum">
              <a:rPr lang="en-GB" smtClean="0"/>
              <a:pPr/>
              <a:t>3</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7B2E48E-3DB0-4AA7-8690-E06EBE2921AF}" type="slidenum">
              <a:rPr lang="en-GB" smtClean="0"/>
              <a:pPr/>
              <a:t>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7B2E48E-3DB0-4AA7-8690-E06EBE2921AF}" type="slidenum">
              <a:rPr lang="en-GB" smtClean="0"/>
              <a:pPr/>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7B2E48E-3DB0-4AA7-8690-E06EBE2921AF}" type="slidenum">
              <a:rPr lang="en-GB" smtClean="0"/>
              <a:pPr/>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7B2E48E-3DB0-4AA7-8690-E06EBE2921AF}" type="slidenum">
              <a:rPr lang="en-GB" smtClean="0"/>
              <a:pPr/>
              <a:t>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7B2E48E-3DB0-4AA7-8690-E06EBE2921AF}" type="slidenum">
              <a:rPr lang="en-GB" smtClean="0"/>
              <a:pPr/>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7B2E48E-3DB0-4AA7-8690-E06EBE2921AF}" type="slidenum">
              <a:rPr lang="en-GB" smtClean="0"/>
              <a:pPr/>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8909C9A-9B44-49F3-972E-0E0E1D69FB76}" type="datetimeFigureOut">
              <a:rPr lang="en-GB" smtClean="0"/>
              <a:t>03/10/2014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F4A51A-C41A-45FE-8518-696A22B23676}" type="slidenum">
              <a:rPr lang="en-GB" smtClean="0"/>
              <a:t>‹#›</a:t>
            </a:fld>
            <a:endParaRPr lang="en-GB"/>
          </a:p>
        </p:txBody>
      </p:sp>
    </p:spTree>
    <p:extLst>
      <p:ext uri="{BB962C8B-B14F-4D97-AF65-F5344CB8AC3E}">
        <p14:creationId xmlns:p14="http://schemas.microsoft.com/office/powerpoint/2010/main" val="369131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8909C9A-9B44-49F3-972E-0E0E1D69FB76}" type="datetimeFigureOut">
              <a:rPr lang="en-GB" smtClean="0"/>
              <a:t>03/10/2014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F4A51A-C41A-45FE-8518-696A22B23676}" type="slidenum">
              <a:rPr lang="en-GB" smtClean="0"/>
              <a:t>‹#›</a:t>
            </a:fld>
            <a:endParaRPr lang="en-GB"/>
          </a:p>
        </p:txBody>
      </p:sp>
    </p:spTree>
    <p:extLst>
      <p:ext uri="{BB962C8B-B14F-4D97-AF65-F5344CB8AC3E}">
        <p14:creationId xmlns:p14="http://schemas.microsoft.com/office/powerpoint/2010/main" val="1341479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8909C9A-9B44-49F3-972E-0E0E1D69FB76}" type="datetimeFigureOut">
              <a:rPr lang="en-GB" smtClean="0"/>
              <a:t>03/10/2014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F4A51A-C41A-45FE-8518-696A22B23676}" type="slidenum">
              <a:rPr lang="en-GB" smtClean="0"/>
              <a:t>‹#›</a:t>
            </a:fld>
            <a:endParaRPr lang="en-GB"/>
          </a:p>
        </p:txBody>
      </p:sp>
    </p:spTree>
    <p:extLst>
      <p:ext uri="{BB962C8B-B14F-4D97-AF65-F5344CB8AC3E}">
        <p14:creationId xmlns:p14="http://schemas.microsoft.com/office/powerpoint/2010/main" val="1875415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8909C9A-9B44-49F3-972E-0E0E1D69FB76}" type="datetimeFigureOut">
              <a:rPr lang="en-GB" smtClean="0"/>
              <a:t>03/10/2014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F4A51A-C41A-45FE-8518-696A22B23676}" type="slidenum">
              <a:rPr lang="en-GB" smtClean="0"/>
              <a:t>‹#›</a:t>
            </a:fld>
            <a:endParaRPr lang="en-GB"/>
          </a:p>
        </p:txBody>
      </p:sp>
    </p:spTree>
    <p:extLst>
      <p:ext uri="{BB962C8B-B14F-4D97-AF65-F5344CB8AC3E}">
        <p14:creationId xmlns:p14="http://schemas.microsoft.com/office/powerpoint/2010/main" val="1561397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909C9A-9B44-49F3-972E-0E0E1D69FB76}" type="datetimeFigureOut">
              <a:rPr lang="en-GB" smtClean="0"/>
              <a:t>03/10/2014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F4A51A-C41A-45FE-8518-696A22B23676}" type="slidenum">
              <a:rPr lang="en-GB" smtClean="0"/>
              <a:t>‹#›</a:t>
            </a:fld>
            <a:endParaRPr lang="en-GB"/>
          </a:p>
        </p:txBody>
      </p:sp>
    </p:spTree>
    <p:extLst>
      <p:ext uri="{BB962C8B-B14F-4D97-AF65-F5344CB8AC3E}">
        <p14:creationId xmlns:p14="http://schemas.microsoft.com/office/powerpoint/2010/main" val="3809671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8909C9A-9B44-49F3-972E-0E0E1D69FB76}" type="datetimeFigureOut">
              <a:rPr lang="en-GB" smtClean="0"/>
              <a:t>03/10/2014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F4A51A-C41A-45FE-8518-696A22B23676}" type="slidenum">
              <a:rPr lang="en-GB" smtClean="0"/>
              <a:t>‹#›</a:t>
            </a:fld>
            <a:endParaRPr lang="en-GB"/>
          </a:p>
        </p:txBody>
      </p:sp>
    </p:spTree>
    <p:extLst>
      <p:ext uri="{BB962C8B-B14F-4D97-AF65-F5344CB8AC3E}">
        <p14:creationId xmlns:p14="http://schemas.microsoft.com/office/powerpoint/2010/main" val="1180334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8909C9A-9B44-49F3-972E-0E0E1D69FB76}" type="datetimeFigureOut">
              <a:rPr lang="en-GB" smtClean="0"/>
              <a:t>03/10/2014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FF4A51A-C41A-45FE-8518-696A22B23676}" type="slidenum">
              <a:rPr lang="en-GB" smtClean="0"/>
              <a:t>‹#›</a:t>
            </a:fld>
            <a:endParaRPr lang="en-GB"/>
          </a:p>
        </p:txBody>
      </p:sp>
    </p:spTree>
    <p:extLst>
      <p:ext uri="{BB962C8B-B14F-4D97-AF65-F5344CB8AC3E}">
        <p14:creationId xmlns:p14="http://schemas.microsoft.com/office/powerpoint/2010/main" val="712062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8909C9A-9B44-49F3-972E-0E0E1D69FB76}" type="datetimeFigureOut">
              <a:rPr lang="en-GB" smtClean="0"/>
              <a:t>03/10/2014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FF4A51A-C41A-45FE-8518-696A22B23676}" type="slidenum">
              <a:rPr lang="en-GB" smtClean="0"/>
              <a:t>‹#›</a:t>
            </a:fld>
            <a:endParaRPr lang="en-GB"/>
          </a:p>
        </p:txBody>
      </p:sp>
    </p:spTree>
    <p:extLst>
      <p:ext uri="{BB962C8B-B14F-4D97-AF65-F5344CB8AC3E}">
        <p14:creationId xmlns:p14="http://schemas.microsoft.com/office/powerpoint/2010/main" val="726109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909C9A-9B44-49F3-972E-0E0E1D69FB76}" type="datetimeFigureOut">
              <a:rPr lang="en-GB" smtClean="0"/>
              <a:t>03/10/2014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FF4A51A-C41A-45FE-8518-696A22B23676}" type="slidenum">
              <a:rPr lang="en-GB" smtClean="0"/>
              <a:t>‹#›</a:t>
            </a:fld>
            <a:endParaRPr lang="en-GB"/>
          </a:p>
        </p:txBody>
      </p:sp>
    </p:spTree>
    <p:extLst>
      <p:ext uri="{BB962C8B-B14F-4D97-AF65-F5344CB8AC3E}">
        <p14:creationId xmlns:p14="http://schemas.microsoft.com/office/powerpoint/2010/main" val="1526796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909C9A-9B44-49F3-972E-0E0E1D69FB76}" type="datetimeFigureOut">
              <a:rPr lang="en-GB" smtClean="0"/>
              <a:t>03/10/2014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F4A51A-C41A-45FE-8518-696A22B23676}" type="slidenum">
              <a:rPr lang="en-GB" smtClean="0"/>
              <a:t>‹#›</a:t>
            </a:fld>
            <a:endParaRPr lang="en-GB"/>
          </a:p>
        </p:txBody>
      </p:sp>
    </p:spTree>
    <p:extLst>
      <p:ext uri="{BB962C8B-B14F-4D97-AF65-F5344CB8AC3E}">
        <p14:creationId xmlns:p14="http://schemas.microsoft.com/office/powerpoint/2010/main" val="2813556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909C9A-9B44-49F3-972E-0E0E1D69FB76}" type="datetimeFigureOut">
              <a:rPr lang="en-GB" smtClean="0"/>
              <a:t>03/10/2014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F4A51A-C41A-45FE-8518-696A22B23676}" type="slidenum">
              <a:rPr lang="en-GB" smtClean="0"/>
              <a:t>‹#›</a:t>
            </a:fld>
            <a:endParaRPr lang="en-GB"/>
          </a:p>
        </p:txBody>
      </p:sp>
    </p:spTree>
    <p:extLst>
      <p:ext uri="{BB962C8B-B14F-4D97-AF65-F5344CB8AC3E}">
        <p14:creationId xmlns:p14="http://schemas.microsoft.com/office/powerpoint/2010/main" val="1757520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909C9A-9B44-49F3-972E-0E0E1D69FB76}" type="datetimeFigureOut">
              <a:rPr lang="en-GB" smtClean="0"/>
              <a:t>03/10/2014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F4A51A-C41A-45FE-8518-696A22B23676}" type="slidenum">
              <a:rPr lang="en-GB" smtClean="0"/>
              <a:t>‹#›</a:t>
            </a:fld>
            <a:endParaRPr lang="en-GB"/>
          </a:p>
        </p:txBody>
      </p:sp>
    </p:spTree>
    <p:extLst>
      <p:ext uri="{BB962C8B-B14F-4D97-AF65-F5344CB8AC3E}">
        <p14:creationId xmlns:p14="http://schemas.microsoft.com/office/powerpoint/2010/main" val="39995282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png"/><Relationship Id="rId7"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2.jpeg"/><Relationship Id="rId9" Type="http://schemas.openxmlformats.org/officeDocument/2006/relationships/image" Target="../media/image16.jpeg"/></Relationships>
</file>

<file path=ppt/slides/_rels/slide1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7.png"/><Relationship Id="rId7"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slide" Target="slide1.xml"/><Relationship Id="rId5" Type="http://schemas.openxmlformats.org/officeDocument/2006/relationships/image" Target="../media/image9.jpeg"/><Relationship Id="rId10" Type="http://schemas.openxmlformats.org/officeDocument/2006/relationships/image" Target="../media/image11.jpeg"/><Relationship Id="rId4" Type="http://schemas.openxmlformats.org/officeDocument/2006/relationships/image" Target="../media/image7.jpeg"/><Relationship Id="rId9" Type="http://schemas.openxmlformats.org/officeDocument/2006/relationships/image" Target="../media/image10.jpeg"/></Relationships>
</file>

<file path=ppt/slides/_rels/slide1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png"/><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2.jpeg"/><Relationship Id="rId9"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png"/><Relationship Id="rId7" Type="http://schemas.openxmlformats.org/officeDocument/2006/relationships/diagramLayout" Target="../diagrams/layout1.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diagramData" Target="../diagrams/data1.xml"/><Relationship Id="rId5" Type="http://schemas.openxmlformats.org/officeDocument/2006/relationships/image" Target="../media/image19.jpeg"/><Relationship Id="rId10" Type="http://schemas.microsoft.com/office/2007/relationships/diagramDrawing" Target="../diagrams/drawing1.xml"/><Relationship Id="rId4" Type="http://schemas.openxmlformats.org/officeDocument/2006/relationships/image" Target="../media/image2.jpeg"/><Relationship Id="rId9" Type="http://schemas.openxmlformats.org/officeDocument/2006/relationships/diagramColors" Target="../diagrams/colors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jpe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22.jpe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jpeg"/><Relationship Id="rId18" Type="http://schemas.openxmlformats.org/officeDocument/2006/relationships/image" Target="../media/image46.jpeg"/><Relationship Id="rId3" Type="http://schemas.openxmlformats.org/officeDocument/2006/relationships/image" Target="../media/image1.png"/><Relationship Id="rId7" Type="http://schemas.openxmlformats.org/officeDocument/2006/relationships/image" Target="../media/image35.jpeg"/><Relationship Id="rId12" Type="http://schemas.openxmlformats.org/officeDocument/2006/relationships/image" Target="../media/image40.jpeg"/><Relationship Id="rId17" Type="http://schemas.openxmlformats.org/officeDocument/2006/relationships/image" Target="../media/image45.jpeg"/><Relationship Id="rId2" Type="http://schemas.openxmlformats.org/officeDocument/2006/relationships/notesSlide" Target="../notesSlides/notesSlide23.xml"/><Relationship Id="rId16" Type="http://schemas.openxmlformats.org/officeDocument/2006/relationships/image" Target="../media/image44.jpeg"/><Relationship Id="rId1" Type="http://schemas.openxmlformats.org/officeDocument/2006/relationships/slideLayout" Target="../slideLayouts/slideLayout1.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png"/><Relationship Id="rId15" Type="http://schemas.openxmlformats.org/officeDocument/2006/relationships/image" Target="../media/image43.jpeg"/><Relationship Id="rId10" Type="http://schemas.openxmlformats.org/officeDocument/2006/relationships/image" Target="../media/image38.jpeg"/><Relationship Id="rId19" Type="http://schemas.openxmlformats.org/officeDocument/2006/relationships/image" Target="../media/image47.jpeg"/><Relationship Id="rId4" Type="http://schemas.openxmlformats.org/officeDocument/2006/relationships/image" Target="../media/image2.jpeg"/><Relationship Id="rId9" Type="http://schemas.openxmlformats.org/officeDocument/2006/relationships/image" Target="../media/image37.jpeg"/><Relationship Id="rId14" Type="http://schemas.openxmlformats.org/officeDocument/2006/relationships/image" Target="../media/image42.jpeg"/></Relationships>
</file>

<file path=ppt/slides/_rels/slide24.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jpeg"/><Relationship Id="rId18" Type="http://schemas.openxmlformats.org/officeDocument/2006/relationships/image" Target="../media/image47.jpeg"/><Relationship Id="rId3" Type="http://schemas.openxmlformats.org/officeDocument/2006/relationships/image" Target="../media/image1.png"/><Relationship Id="rId7" Type="http://schemas.openxmlformats.org/officeDocument/2006/relationships/image" Target="../media/image36.jpeg"/><Relationship Id="rId12" Type="http://schemas.openxmlformats.org/officeDocument/2006/relationships/image" Target="../media/image41.jpeg"/><Relationship Id="rId17" Type="http://schemas.openxmlformats.org/officeDocument/2006/relationships/image" Target="../media/image46.jpeg"/><Relationship Id="rId2" Type="http://schemas.openxmlformats.org/officeDocument/2006/relationships/notesSlide" Target="../notesSlides/notesSlide24.xml"/><Relationship Id="rId16" Type="http://schemas.openxmlformats.org/officeDocument/2006/relationships/image" Target="../media/image45.jpeg"/><Relationship Id="rId1" Type="http://schemas.openxmlformats.org/officeDocument/2006/relationships/slideLayout" Target="../slideLayouts/slideLayout1.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5" Type="http://schemas.openxmlformats.org/officeDocument/2006/relationships/image" Target="../media/image44.jpeg"/><Relationship Id="rId10" Type="http://schemas.openxmlformats.org/officeDocument/2006/relationships/image" Target="../media/image39.jpeg"/><Relationship Id="rId4" Type="http://schemas.openxmlformats.org/officeDocument/2006/relationships/image" Target="../media/image2.jpeg"/><Relationship Id="rId9" Type="http://schemas.openxmlformats.org/officeDocument/2006/relationships/image" Target="../media/image38.jpeg"/><Relationship Id="rId1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png"/><Relationship Id="rId7"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1.jpe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2.jpeg"/><Relationship Id="rId9"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6.jpe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image" Target="../media/image11.jpe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png"/><Relationship Id="rId7" Type="http://schemas.openxmlformats.org/officeDocument/2006/relationships/slide" Target="slide8.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slide" Target="slide6.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2"/>
          <p:cNvGrpSpPr/>
          <p:nvPr/>
        </p:nvGrpSpPr>
        <p:grpSpPr>
          <a:xfrm>
            <a:off x="179512" y="188640"/>
            <a:ext cx="8784976" cy="6480720"/>
            <a:chOff x="179512" y="188640"/>
            <a:chExt cx="8784976" cy="6480720"/>
          </a:xfrm>
        </p:grpSpPr>
        <p:pic>
          <p:nvPicPr>
            <p:cNvPr id="4" name="Picture 3"/>
            <p:cNvPicPr/>
            <p:nvPr/>
          </p:nvPicPr>
          <p:blipFill>
            <a:blip r:embed="rId5" cstate="print"/>
            <a:srcRect/>
            <a:stretch>
              <a:fillRect/>
            </a:stretch>
          </p:blipFill>
          <p:spPr bwMode="auto">
            <a:xfrm>
              <a:off x="323528" y="332656"/>
              <a:ext cx="669891" cy="673769"/>
            </a:xfrm>
            <a:prstGeom prst="rect">
              <a:avLst/>
            </a:prstGeom>
            <a:noFill/>
            <a:ln w="9525">
              <a:noFill/>
              <a:miter lim="800000"/>
              <a:headEnd/>
              <a:tailEnd/>
            </a:ln>
          </p:spPr>
        </p:pic>
        <p:pic>
          <p:nvPicPr>
            <p:cNvPr id="5" name="Picture 4" descr="The Learning Box Logo Green.JPG"/>
            <p:cNvPicPr/>
            <p:nvPr/>
          </p:nvPicPr>
          <p:blipFill>
            <a:blip r:embed="rId6" cstate="print"/>
            <a:stretch>
              <a:fillRect/>
            </a:stretch>
          </p:blipFill>
          <p:spPr>
            <a:xfrm>
              <a:off x="7398344" y="332656"/>
              <a:ext cx="1477990" cy="720080"/>
            </a:xfrm>
            <a:prstGeom prst="rect">
              <a:avLst/>
            </a:prstGeom>
          </p:spPr>
        </p:pic>
        <p:grpSp>
          <p:nvGrpSpPr>
            <p:cNvPr id="9" name="Group 11"/>
            <p:cNvGrpSpPr/>
            <p:nvPr/>
          </p:nvGrpSpPr>
          <p:grpSpPr>
            <a:xfrm>
              <a:off x="179512" y="188640"/>
              <a:ext cx="8784976" cy="6480720"/>
              <a:chOff x="179512" y="188640"/>
              <a:chExt cx="8784976" cy="6480720"/>
            </a:xfr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p:grpSpPr>
          <p:sp>
            <p:nvSpPr>
              <p:cNvPr id="7" name="Rectangle 6"/>
              <p:cNvSpPr/>
              <p:nvPr/>
            </p:nvSpPr>
            <p:spPr>
              <a:xfrm>
                <a:off x="179512" y="260648"/>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892480" y="188640"/>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79512" y="188640"/>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51520" y="6597352"/>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1" name="TextBox 20"/>
          <p:cNvSpPr txBox="1"/>
          <p:nvPr/>
        </p:nvSpPr>
        <p:spPr>
          <a:xfrm>
            <a:off x="1043608" y="332656"/>
            <a:ext cx="6480720" cy="461665"/>
          </a:xfrm>
          <a:prstGeom prst="rect">
            <a:avLst/>
          </a:prstGeom>
          <a:noFill/>
        </p:spPr>
        <p:txBody>
          <a:bodyPr wrap="square" rtlCol="0">
            <a:spAutoFit/>
          </a:bodyPr>
          <a:lstStyle/>
          <a:p>
            <a:r>
              <a:rPr lang="en-GB" sz="2400" b="1" u="sng" dirty="0" smtClean="0"/>
              <a:t>‘An Introduction to the ‘Sedgefield Learning Box’</a:t>
            </a:r>
          </a:p>
        </p:txBody>
      </p:sp>
      <p:pic>
        <p:nvPicPr>
          <p:cNvPr id="13" name="Learning Box Animoto Vide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03548" y="1266591"/>
            <a:ext cx="8064896" cy="4536504"/>
          </a:xfrm>
          <a:prstGeom prst="rect">
            <a:avLst/>
          </a:prstGeom>
        </p:spPr>
      </p:pic>
    </p:spTree>
    <p:extLst>
      <p:ext uri="{BB962C8B-B14F-4D97-AF65-F5344CB8AC3E}">
        <p14:creationId xmlns:p14="http://schemas.microsoft.com/office/powerpoint/2010/main" val="23598237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2"/>
          <p:cNvGrpSpPr/>
          <p:nvPr/>
        </p:nvGrpSpPr>
        <p:grpSpPr>
          <a:xfrm>
            <a:off x="179512" y="188640"/>
            <a:ext cx="8784976" cy="6480720"/>
            <a:chOff x="179512" y="188640"/>
            <a:chExt cx="8784976" cy="6480720"/>
          </a:xfrm>
        </p:grpSpPr>
        <p:pic>
          <p:nvPicPr>
            <p:cNvPr id="4" name="Picture 3"/>
            <p:cNvPicPr/>
            <p:nvPr/>
          </p:nvPicPr>
          <p:blipFill>
            <a:blip r:embed="rId3" cstate="print"/>
            <a:srcRect/>
            <a:stretch>
              <a:fillRect/>
            </a:stretch>
          </p:blipFill>
          <p:spPr bwMode="auto">
            <a:xfrm>
              <a:off x="323528" y="332656"/>
              <a:ext cx="669891" cy="673769"/>
            </a:xfrm>
            <a:prstGeom prst="rect">
              <a:avLst/>
            </a:prstGeom>
            <a:noFill/>
            <a:ln w="9525">
              <a:noFill/>
              <a:miter lim="800000"/>
              <a:headEnd/>
              <a:tailEnd/>
            </a:ln>
          </p:spPr>
        </p:pic>
        <p:pic>
          <p:nvPicPr>
            <p:cNvPr id="5" name="Picture 4" descr="The Learning Box Logo Green.JPG"/>
            <p:cNvPicPr/>
            <p:nvPr/>
          </p:nvPicPr>
          <p:blipFill>
            <a:blip r:embed="rId4" cstate="print"/>
            <a:stretch>
              <a:fillRect/>
            </a:stretch>
          </p:blipFill>
          <p:spPr>
            <a:xfrm>
              <a:off x="7398344" y="332656"/>
              <a:ext cx="1477990" cy="720080"/>
            </a:xfrm>
            <a:prstGeom prst="rect">
              <a:avLst/>
            </a:prstGeom>
          </p:spPr>
        </p:pic>
        <p:grpSp>
          <p:nvGrpSpPr>
            <p:cNvPr id="9" name="Group 11"/>
            <p:cNvGrpSpPr/>
            <p:nvPr/>
          </p:nvGrpSpPr>
          <p:grpSpPr>
            <a:xfrm>
              <a:off x="179512" y="188640"/>
              <a:ext cx="8784976" cy="6480720"/>
              <a:chOff x="179512" y="188640"/>
              <a:chExt cx="8784976" cy="6480720"/>
            </a:xfr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p:grpSpPr>
          <p:sp>
            <p:nvSpPr>
              <p:cNvPr id="7" name="Rectangle 6"/>
              <p:cNvSpPr/>
              <p:nvPr/>
            </p:nvSpPr>
            <p:spPr>
              <a:xfrm>
                <a:off x="179512" y="260648"/>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892480" y="188640"/>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79512" y="188640"/>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51520" y="6597352"/>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1" name="TextBox 20"/>
          <p:cNvSpPr txBox="1"/>
          <p:nvPr/>
        </p:nvSpPr>
        <p:spPr>
          <a:xfrm>
            <a:off x="1043608" y="332656"/>
            <a:ext cx="6480720" cy="461665"/>
          </a:xfrm>
          <a:prstGeom prst="rect">
            <a:avLst/>
          </a:prstGeom>
          <a:noFill/>
        </p:spPr>
        <p:txBody>
          <a:bodyPr wrap="square" rtlCol="0">
            <a:spAutoFit/>
          </a:bodyPr>
          <a:lstStyle/>
          <a:p>
            <a:r>
              <a:rPr lang="en-GB" sz="2400" b="1" u="sng" dirty="0" smtClean="0"/>
              <a:t>‘An Introduction to the ‘Sedgefield Learning Box’</a:t>
            </a:r>
          </a:p>
        </p:txBody>
      </p:sp>
      <p:grpSp>
        <p:nvGrpSpPr>
          <p:cNvPr id="20" name="Group 6"/>
          <p:cNvGrpSpPr/>
          <p:nvPr/>
        </p:nvGrpSpPr>
        <p:grpSpPr>
          <a:xfrm>
            <a:off x="555239" y="2204707"/>
            <a:ext cx="8065975" cy="3777114"/>
            <a:chOff x="395536" y="1844824"/>
            <a:chExt cx="8352928" cy="3240360"/>
          </a:xfrm>
        </p:grpSpPr>
        <p:sp>
          <p:nvSpPr>
            <p:cNvPr id="22" name="Rectangle 21"/>
            <p:cNvSpPr/>
            <p:nvPr/>
          </p:nvSpPr>
          <p:spPr>
            <a:xfrm>
              <a:off x="395536" y="1844824"/>
              <a:ext cx="2520280" cy="1440160"/>
            </a:xfrm>
            <a:prstGeom prst="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GB" b="1" dirty="0" smtClean="0"/>
                <a:t>Introduction</a:t>
              </a:r>
            </a:p>
            <a:p>
              <a:pPr algn="ctr"/>
              <a:r>
                <a:rPr lang="en-GB" dirty="0" smtClean="0"/>
                <a:t>Rhetorical question (?)</a:t>
              </a:r>
            </a:p>
            <a:p>
              <a:pPr algn="ctr"/>
              <a:r>
                <a:rPr lang="en-GB" dirty="0" smtClean="0"/>
                <a:t>Personal pronouns (you)</a:t>
              </a:r>
            </a:p>
            <a:p>
              <a:pPr algn="ctr"/>
              <a:r>
                <a:rPr lang="en-GB" dirty="0" smtClean="0"/>
                <a:t>Exclamation (!)</a:t>
              </a:r>
              <a:endParaRPr lang="en-GB" dirty="0"/>
            </a:p>
          </p:txBody>
        </p:sp>
        <p:sp>
          <p:nvSpPr>
            <p:cNvPr id="23" name="Rectangle 22"/>
            <p:cNvSpPr/>
            <p:nvPr/>
          </p:nvSpPr>
          <p:spPr>
            <a:xfrm>
              <a:off x="3275856" y="1844824"/>
              <a:ext cx="2520280" cy="144016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b="1" dirty="0" smtClean="0"/>
                <a:t>Paragraph Two</a:t>
              </a:r>
            </a:p>
            <a:p>
              <a:pPr algn="ctr"/>
              <a:r>
                <a:rPr lang="en-GB" dirty="0" smtClean="0"/>
                <a:t>A benefit of doing more sport.</a:t>
              </a:r>
            </a:p>
            <a:p>
              <a:pPr algn="ctr"/>
              <a:r>
                <a:rPr lang="en-GB" b="1" dirty="0" smtClean="0"/>
                <a:t>Firstly / First of all...</a:t>
              </a:r>
            </a:p>
          </p:txBody>
        </p:sp>
        <p:sp>
          <p:nvSpPr>
            <p:cNvPr id="24" name="Rectangle 23"/>
            <p:cNvSpPr/>
            <p:nvPr/>
          </p:nvSpPr>
          <p:spPr>
            <a:xfrm>
              <a:off x="6156176" y="1844824"/>
              <a:ext cx="2520280" cy="144016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b="1" dirty="0" smtClean="0"/>
                <a:t>Paragraph Three</a:t>
              </a:r>
            </a:p>
            <a:p>
              <a:pPr algn="ctr"/>
              <a:r>
                <a:rPr lang="en-GB" dirty="0" smtClean="0"/>
                <a:t>A second benefit of doing more sport.</a:t>
              </a:r>
            </a:p>
            <a:p>
              <a:pPr algn="ctr"/>
              <a:r>
                <a:rPr lang="en-GB" b="1" dirty="0" smtClean="0"/>
                <a:t>Secondly / In addition to this / Furthermore...</a:t>
              </a:r>
              <a:endParaRPr lang="en-GB" b="1" dirty="0"/>
            </a:p>
          </p:txBody>
        </p:sp>
        <p:sp>
          <p:nvSpPr>
            <p:cNvPr id="29" name="Rectangle 28"/>
            <p:cNvSpPr/>
            <p:nvPr/>
          </p:nvSpPr>
          <p:spPr>
            <a:xfrm>
              <a:off x="395536" y="3645024"/>
              <a:ext cx="2520280" cy="1440160"/>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GB" b="1" dirty="0" smtClean="0"/>
                <a:t>Conclusion</a:t>
              </a:r>
            </a:p>
            <a:p>
              <a:pPr algn="ctr"/>
              <a:r>
                <a:rPr lang="en-GB" dirty="0" smtClean="0"/>
                <a:t>Finish off and draw attention to key ideas</a:t>
              </a:r>
            </a:p>
            <a:p>
              <a:pPr algn="ctr"/>
              <a:r>
                <a:rPr lang="en-GB" b="1" dirty="0" smtClean="0"/>
                <a:t>In conclusion / Ultimately</a:t>
              </a:r>
              <a:endParaRPr lang="en-GB" b="1" dirty="0"/>
            </a:p>
          </p:txBody>
        </p:sp>
        <p:sp>
          <p:nvSpPr>
            <p:cNvPr id="30" name="Rectangle 29"/>
            <p:cNvSpPr/>
            <p:nvPr/>
          </p:nvSpPr>
          <p:spPr>
            <a:xfrm>
              <a:off x="3275856" y="3645024"/>
              <a:ext cx="2520280" cy="1440160"/>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b="1" dirty="0" smtClean="0"/>
                <a:t>Paragraph Five</a:t>
              </a:r>
            </a:p>
            <a:p>
              <a:pPr algn="ctr"/>
              <a:r>
                <a:rPr lang="en-GB" dirty="0" smtClean="0"/>
                <a:t>Two ideas about how these problems might be solved.</a:t>
              </a:r>
            </a:p>
            <a:p>
              <a:pPr algn="ctr"/>
              <a:r>
                <a:rPr lang="en-GB" b="1" dirty="0" smtClean="0"/>
                <a:t>However / Although...</a:t>
              </a:r>
            </a:p>
          </p:txBody>
        </p:sp>
        <p:sp>
          <p:nvSpPr>
            <p:cNvPr id="31" name="Rectangle 30"/>
            <p:cNvSpPr/>
            <p:nvPr/>
          </p:nvSpPr>
          <p:spPr>
            <a:xfrm>
              <a:off x="6156176" y="3645024"/>
              <a:ext cx="2520280" cy="1440160"/>
            </a:xfrm>
            <a:prstGeom prst="rect">
              <a:avLst/>
            </a:prstGeom>
            <a:ln>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r>
                <a:rPr lang="en-GB" b="1" dirty="0">
                  <a:solidFill>
                    <a:schemeClr val="tx1"/>
                  </a:solidFill>
                </a:rPr>
                <a:t> Paragraph Four</a:t>
              </a:r>
            </a:p>
            <a:p>
              <a:pPr algn="ctr"/>
              <a:r>
                <a:rPr lang="en-GB" dirty="0" smtClean="0">
                  <a:solidFill>
                    <a:schemeClr val="tx1"/>
                  </a:solidFill>
                </a:rPr>
                <a:t>A problem(s) doing more sport.</a:t>
              </a:r>
            </a:p>
            <a:p>
              <a:pPr algn="ctr"/>
              <a:r>
                <a:rPr lang="en-GB" b="1" dirty="0" smtClean="0">
                  <a:solidFill>
                    <a:schemeClr val="tx1"/>
                  </a:solidFill>
                </a:rPr>
                <a:t>On the other hand / Alternatively...</a:t>
              </a:r>
              <a:endParaRPr lang="en-GB" b="1" dirty="0">
                <a:solidFill>
                  <a:schemeClr val="tx1"/>
                </a:solidFill>
              </a:endParaRPr>
            </a:p>
          </p:txBody>
        </p:sp>
        <p:sp>
          <p:nvSpPr>
            <p:cNvPr id="32" name="Right Arrow 31"/>
            <p:cNvSpPr/>
            <p:nvPr/>
          </p:nvSpPr>
          <p:spPr>
            <a:xfrm>
              <a:off x="2843808" y="2420888"/>
              <a:ext cx="504056" cy="288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33" name="Right Arrow 32"/>
            <p:cNvSpPr/>
            <p:nvPr/>
          </p:nvSpPr>
          <p:spPr>
            <a:xfrm>
              <a:off x="5724128" y="2420888"/>
              <a:ext cx="504056" cy="288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34" name="Right Arrow 33"/>
            <p:cNvSpPr/>
            <p:nvPr/>
          </p:nvSpPr>
          <p:spPr>
            <a:xfrm rot="10800000">
              <a:off x="2843808" y="4221088"/>
              <a:ext cx="504056" cy="288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35" name="Right Arrow 34"/>
            <p:cNvSpPr/>
            <p:nvPr/>
          </p:nvSpPr>
          <p:spPr>
            <a:xfrm rot="10800000">
              <a:off x="5724128" y="4221088"/>
              <a:ext cx="504056" cy="288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36" name="Right Arrow 35"/>
            <p:cNvSpPr/>
            <p:nvPr/>
          </p:nvSpPr>
          <p:spPr>
            <a:xfrm rot="5400000">
              <a:off x="8352420" y="3320988"/>
              <a:ext cx="504056" cy="288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pic>
        <p:nvPicPr>
          <p:cNvPr id="37" name="Picture 36" descr="Blue Thinking Hat.JPG"/>
          <p:cNvPicPr/>
          <p:nvPr/>
        </p:nvPicPr>
        <p:blipFill>
          <a:blip r:embed="rId5" cstate="print"/>
          <a:stretch>
            <a:fillRect/>
          </a:stretch>
        </p:blipFill>
        <p:spPr>
          <a:xfrm>
            <a:off x="332745" y="5661091"/>
            <a:ext cx="404116" cy="429863"/>
          </a:xfrm>
          <a:prstGeom prst="rect">
            <a:avLst/>
          </a:prstGeom>
          <a:ln>
            <a:solidFill>
              <a:schemeClr val="tx1"/>
            </a:solidFill>
          </a:ln>
        </p:spPr>
      </p:pic>
      <p:pic>
        <p:nvPicPr>
          <p:cNvPr id="38" name="Picture 37" descr="Black Thinking Hat.JPG"/>
          <p:cNvPicPr/>
          <p:nvPr/>
        </p:nvPicPr>
        <p:blipFill>
          <a:blip r:embed="rId6" cstate="print"/>
          <a:stretch>
            <a:fillRect/>
          </a:stretch>
        </p:blipFill>
        <p:spPr>
          <a:xfrm>
            <a:off x="8325633" y="5661090"/>
            <a:ext cx="425609" cy="451356"/>
          </a:xfrm>
          <a:prstGeom prst="rect">
            <a:avLst/>
          </a:prstGeom>
          <a:ln>
            <a:solidFill>
              <a:schemeClr val="tx1"/>
            </a:solidFill>
          </a:ln>
        </p:spPr>
      </p:pic>
      <p:pic>
        <p:nvPicPr>
          <p:cNvPr id="39" name="Picture 38" descr="Red Thinking Hat.JPG"/>
          <p:cNvPicPr/>
          <p:nvPr/>
        </p:nvPicPr>
        <p:blipFill>
          <a:blip r:embed="rId7" cstate="print"/>
          <a:stretch>
            <a:fillRect/>
          </a:stretch>
        </p:blipFill>
        <p:spPr>
          <a:xfrm>
            <a:off x="332745" y="3576967"/>
            <a:ext cx="414863" cy="440609"/>
          </a:xfrm>
          <a:prstGeom prst="rect">
            <a:avLst/>
          </a:prstGeom>
          <a:ln>
            <a:solidFill>
              <a:schemeClr val="tx1"/>
            </a:solidFill>
          </a:ln>
        </p:spPr>
      </p:pic>
      <p:pic>
        <p:nvPicPr>
          <p:cNvPr id="40" name="Picture 39" descr="Yellow Thinking Hat.JPG"/>
          <p:cNvPicPr/>
          <p:nvPr/>
        </p:nvPicPr>
        <p:blipFill>
          <a:blip r:embed="rId8" cstate="print"/>
          <a:stretch>
            <a:fillRect/>
          </a:stretch>
        </p:blipFill>
        <p:spPr>
          <a:xfrm>
            <a:off x="5487969" y="3615412"/>
            <a:ext cx="425609" cy="451356"/>
          </a:xfrm>
          <a:prstGeom prst="rect">
            <a:avLst/>
          </a:prstGeom>
          <a:ln>
            <a:solidFill>
              <a:schemeClr val="tx1"/>
            </a:solidFill>
          </a:ln>
        </p:spPr>
      </p:pic>
      <p:pic>
        <p:nvPicPr>
          <p:cNvPr id="41" name="Picture 40" descr="Green Thinking Hat.JPG"/>
          <p:cNvPicPr/>
          <p:nvPr/>
        </p:nvPicPr>
        <p:blipFill>
          <a:blip r:embed="rId9" cstate="print"/>
          <a:stretch>
            <a:fillRect/>
          </a:stretch>
        </p:blipFill>
        <p:spPr>
          <a:xfrm>
            <a:off x="3191185" y="4159145"/>
            <a:ext cx="432048" cy="455787"/>
          </a:xfrm>
          <a:prstGeom prst="rect">
            <a:avLst/>
          </a:prstGeom>
          <a:ln>
            <a:solidFill>
              <a:schemeClr val="tx1"/>
            </a:solidFill>
          </a:ln>
        </p:spPr>
      </p:pic>
      <p:pic>
        <p:nvPicPr>
          <p:cNvPr id="43" name="Picture 42" descr="Yellow Thinking Hat.JPG"/>
          <p:cNvPicPr/>
          <p:nvPr/>
        </p:nvPicPr>
        <p:blipFill>
          <a:blip r:embed="rId8" cstate="print"/>
          <a:stretch>
            <a:fillRect/>
          </a:stretch>
        </p:blipFill>
        <p:spPr>
          <a:xfrm>
            <a:off x="8347554" y="2204707"/>
            <a:ext cx="425609" cy="451356"/>
          </a:xfrm>
          <a:prstGeom prst="rect">
            <a:avLst/>
          </a:prstGeom>
          <a:ln>
            <a:solidFill>
              <a:schemeClr val="tx1"/>
            </a:solidFill>
          </a:ln>
        </p:spPr>
      </p:pic>
      <p:sp>
        <p:nvSpPr>
          <p:cNvPr id="44" name="TextBox 43"/>
          <p:cNvSpPr txBox="1"/>
          <p:nvPr/>
        </p:nvSpPr>
        <p:spPr>
          <a:xfrm>
            <a:off x="507798" y="1151060"/>
            <a:ext cx="7992888" cy="461665"/>
          </a:xfrm>
          <a:prstGeom prst="rect">
            <a:avLst/>
          </a:prstGeom>
          <a:noFill/>
        </p:spPr>
        <p:txBody>
          <a:bodyPr wrap="square" rtlCol="0">
            <a:spAutoFit/>
          </a:bodyPr>
          <a:lstStyle/>
          <a:p>
            <a:r>
              <a:rPr lang="en-GB" sz="2400" b="1" u="sng" dirty="0" smtClean="0"/>
              <a:t>De Bono’s Thinking Hats</a:t>
            </a:r>
            <a:endParaRPr lang="en-GB" sz="2400" b="1" u="sng" dirty="0"/>
          </a:p>
        </p:txBody>
      </p:sp>
    </p:spTree>
    <p:extLst>
      <p:ext uri="{BB962C8B-B14F-4D97-AF65-F5344CB8AC3E}">
        <p14:creationId xmlns:p14="http://schemas.microsoft.com/office/powerpoint/2010/main" val="33442829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1"/>
          <p:cNvGrpSpPr/>
          <p:nvPr/>
        </p:nvGrpSpPr>
        <p:grpSpPr>
          <a:xfrm>
            <a:off x="179512" y="208657"/>
            <a:ext cx="8784976" cy="6480720"/>
            <a:chOff x="179512" y="188640"/>
            <a:chExt cx="8784976" cy="6480720"/>
          </a:xfr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p:grpSpPr>
        <p:sp>
          <p:nvSpPr>
            <p:cNvPr id="7" name="Rectangle 6"/>
            <p:cNvSpPr/>
            <p:nvPr/>
          </p:nvSpPr>
          <p:spPr>
            <a:xfrm>
              <a:off x="179512" y="260648"/>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892480" y="188640"/>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79512" y="188640"/>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51520" y="6597352"/>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TextBox 16"/>
          <p:cNvSpPr txBox="1"/>
          <p:nvPr/>
        </p:nvSpPr>
        <p:spPr>
          <a:xfrm>
            <a:off x="2267744" y="354660"/>
            <a:ext cx="6480720" cy="769441"/>
          </a:xfrm>
          <a:prstGeom prst="rect">
            <a:avLst/>
          </a:prstGeom>
          <a:noFill/>
        </p:spPr>
        <p:txBody>
          <a:bodyPr wrap="square" rtlCol="0">
            <a:spAutoFit/>
          </a:bodyPr>
          <a:lstStyle/>
          <a:p>
            <a:r>
              <a:rPr lang="en-GB" sz="2400" b="1" u="sng" dirty="0" smtClean="0"/>
              <a:t>Using The Learning Box @ Home</a:t>
            </a:r>
          </a:p>
          <a:p>
            <a:r>
              <a:rPr lang="en-GB" sz="2000" b="1" u="sng" dirty="0" smtClean="0"/>
              <a:t>Three Great Ways of Using Thinking Hats</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60" y="349318"/>
            <a:ext cx="1703460" cy="1150987"/>
          </a:xfrm>
          <a:prstGeom prst="rect">
            <a:avLst/>
          </a:prstGeom>
        </p:spPr>
      </p:pic>
      <p:sp>
        <p:nvSpPr>
          <p:cNvPr id="13" name="TextBox 12"/>
          <p:cNvSpPr txBox="1"/>
          <p:nvPr/>
        </p:nvSpPr>
        <p:spPr>
          <a:xfrm>
            <a:off x="348260" y="1500305"/>
            <a:ext cx="8256188" cy="1631216"/>
          </a:xfrm>
          <a:prstGeom prst="rect">
            <a:avLst/>
          </a:prstGeom>
          <a:noFill/>
        </p:spPr>
        <p:txBody>
          <a:bodyPr wrap="square" rtlCol="0">
            <a:spAutoFit/>
          </a:bodyPr>
          <a:lstStyle/>
          <a:p>
            <a:r>
              <a:rPr lang="en-GB" sz="2000" b="1" u="sng" dirty="0" smtClean="0"/>
              <a:t>1) What do I know and what do I need to know?</a:t>
            </a:r>
          </a:p>
          <a:p>
            <a:r>
              <a:rPr lang="en-GB" sz="2000" dirty="0" smtClean="0"/>
              <a:t>Use the White Thinking Hat to identify what you already know about the subject that you are working on and then to work out what you now need to know.  Next, use the Blue Thinking Hat to identify how you will go about finding out the information that is required.</a:t>
            </a:r>
          </a:p>
        </p:txBody>
      </p:sp>
      <p:sp>
        <p:nvSpPr>
          <p:cNvPr id="40" name="TextBox 39"/>
          <p:cNvSpPr txBox="1"/>
          <p:nvPr/>
        </p:nvSpPr>
        <p:spPr>
          <a:xfrm>
            <a:off x="361161" y="3413013"/>
            <a:ext cx="8256188" cy="1631216"/>
          </a:xfrm>
          <a:prstGeom prst="rect">
            <a:avLst/>
          </a:prstGeom>
          <a:noFill/>
        </p:spPr>
        <p:txBody>
          <a:bodyPr wrap="square" rtlCol="0">
            <a:spAutoFit/>
          </a:bodyPr>
          <a:lstStyle/>
          <a:p>
            <a:r>
              <a:rPr lang="en-GB" sz="2000" b="1" u="sng" dirty="0"/>
              <a:t>2</a:t>
            </a:r>
            <a:r>
              <a:rPr lang="en-GB" sz="2000" b="1" u="sng" dirty="0" smtClean="0"/>
              <a:t>) Generating and then testing an </a:t>
            </a:r>
            <a:r>
              <a:rPr lang="en-GB" sz="2000" b="1" u="sng" dirty="0" smtClean="0"/>
              <a:t>idea</a:t>
            </a:r>
            <a:endParaRPr lang="en-GB" sz="2000" b="1" u="sng" dirty="0" smtClean="0"/>
          </a:p>
          <a:p>
            <a:r>
              <a:rPr lang="en-GB" sz="2000" dirty="0" smtClean="0"/>
              <a:t>Use the Green Thinking Hat to come up with lots of different ideas for the task that you have been set.  Then use the Yellow and Black Thinking Hats to consider each of these ideas and ‘test them’ to find out which is the right one to pursue.</a:t>
            </a:r>
          </a:p>
        </p:txBody>
      </p:sp>
      <p:sp>
        <p:nvSpPr>
          <p:cNvPr id="41" name="TextBox 40"/>
          <p:cNvSpPr txBox="1"/>
          <p:nvPr/>
        </p:nvSpPr>
        <p:spPr>
          <a:xfrm>
            <a:off x="407902" y="5210561"/>
            <a:ext cx="8256188" cy="1323439"/>
          </a:xfrm>
          <a:prstGeom prst="rect">
            <a:avLst/>
          </a:prstGeom>
          <a:noFill/>
        </p:spPr>
        <p:txBody>
          <a:bodyPr wrap="square" rtlCol="0">
            <a:spAutoFit/>
          </a:bodyPr>
          <a:lstStyle/>
          <a:p>
            <a:r>
              <a:rPr lang="en-GB" sz="2000" b="1" u="sng" dirty="0"/>
              <a:t>3</a:t>
            </a:r>
            <a:r>
              <a:rPr lang="en-GB" sz="2000" b="1" u="sng" dirty="0" smtClean="0"/>
              <a:t>) Thinking about all aspects of an issue</a:t>
            </a:r>
          </a:p>
          <a:p>
            <a:r>
              <a:rPr lang="en-GB" sz="2000" dirty="0" smtClean="0"/>
              <a:t>To help you to develop your ideas for a task in detail, you might like to use each of the six Thinking Hats to help you to consider different elements of the topic. </a:t>
            </a:r>
          </a:p>
        </p:txBody>
      </p:sp>
      <p:grpSp>
        <p:nvGrpSpPr>
          <p:cNvPr id="42" name="Group 41"/>
          <p:cNvGrpSpPr/>
          <p:nvPr/>
        </p:nvGrpSpPr>
        <p:grpSpPr>
          <a:xfrm>
            <a:off x="6884500" y="440734"/>
            <a:ext cx="1852373" cy="1260073"/>
            <a:chOff x="642379" y="1447310"/>
            <a:chExt cx="3645311" cy="2479716"/>
          </a:xfrm>
        </p:grpSpPr>
        <p:pic>
          <p:nvPicPr>
            <p:cNvPr id="43" name="Picture 42" descr="Black Thinking Hat.JPG">
              <a:hlinkClick r:id="" action="ppaction://noaction"/>
            </p:cNvPr>
            <p:cNvPicPr/>
            <p:nvPr/>
          </p:nvPicPr>
          <p:blipFill>
            <a:blip r:embed="rId4" cstate="print"/>
            <a:stretch>
              <a:fillRect/>
            </a:stretch>
          </p:blipFill>
          <p:spPr>
            <a:xfrm>
              <a:off x="642379" y="2822635"/>
              <a:ext cx="1052297" cy="1104391"/>
            </a:xfrm>
            <a:prstGeom prst="rect">
              <a:avLst/>
            </a:prstGeom>
            <a:ln w="19050">
              <a:solidFill>
                <a:schemeClr val="tx1"/>
              </a:solidFill>
            </a:ln>
            <a:effectLst>
              <a:outerShdw blurRad="50800" dist="38100" dir="2700000" algn="tl" rotWithShape="0">
                <a:prstClr val="black">
                  <a:alpha val="40000"/>
                </a:prstClr>
              </a:outerShdw>
            </a:effectLst>
          </p:spPr>
        </p:pic>
        <p:pic>
          <p:nvPicPr>
            <p:cNvPr id="44" name="Picture 43" descr="Green Thinking Hat.JPG">
              <a:hlinkClick r:id="" action="ppaction://noaction"/>
            </p:cNvPr>
            <p:cNvPicPr/>
            <p:nvPr/>
          </p:nvPicPr>
          <p:blipFill>
            <a:blip r:embed="rId5" cstate="print"/>
            <a:stretch>
              <a:fillRect/>
            </a:stretch>
          </p:blipFill>
          <p:spPr>
            <a:xfrm>
              <a:off x="1910724" y="2795909"/>
              <a:ext cx="1081723" cy="1125229"/>
            </a:xfrm>
            <a:prstGeom prst="rect">
              <a:avLst/>
            </a:prstGeom>
            <a:ln w="19050">
              <a:solidFill>
                <a:schemeClr val="tx1"/>
              </a:solidFill>
            </a:ln>
            <a:effectLst>
              <a:outerShdw blurRad="50800" dist="38100" dir="2700000" algn="tl" rotWithShape="0">
                <a:prstClr val="black">
                  <a:alpha val="40000"/>
                </a:prstClr>
              </a:outerShdw>
            </a:effectLst>
          </p:spPr>
        </p:pic>
        <p:pic>
          <p:nvPicPr>
            <p:cNvPr id="45" name="Picture 44" descr="Blue Thinking Hat.JPG">
              <a:hlinkClick r:id="rId6" action="ppaction://hlinksldjump"/>
            </p:cNvPr>
            <p:cNvPicPr/>
            <p:nvPr/>
          </p:nvPicPr>
          <p:blipFill>
            <a:blip r:embed="rId7" cstate="print"/>
            <a:stretch>
              <a:fillRect/>
            </a:stretch>
          </p:blipFill>
          <p:spPr>
            <a:xfrm>
              <a:off x="3174134" y="2795909"/>
              <a:ext cx="1113556" cy="1125229"/>
            </a:xfrm>
            <a:prstGeom prst="rect">
              <a:avLst/>
            </a:prstGeom>
            <a:ln w="19050">
              <a:solidFill>
                <a:schemeClr val="tx1"/>
              </a:solidFill>
            </a:ln>
            <a:effectLst>
              <a:outerShdw blurRad="50800" dist="38100" dir="2700000" algn="tl" rotWithShape="0">
                <a:prstClr val="black">
                  <a:alpha val="40000"/>
                </a:prstClr>
              </a:outerShdw>
            </a:effectLst>
          </p:spPr>
        </p:pic>
        <p:pic>
          <p:nvPicPr>
            <p:cNvPr id="46" name="Picture 45" descr="Red Thinking Hat.JPG">
              <a:hlinkClick r:id="" action="ppaction://noaction"/>
            </p:cNvPr>
            <p:cNvPicPr/>
            <p:nvPr/>
          </p:nvPicPr>
          <p:blipFill>
            <a:blip r:embed="rId8" cstate="print"/>
            <a:stretch>
              <a:fillRect/>
            </a:stretch>
          </p:blipFill>
          <p:spPr>
            <a:xfrm>
              <a:off x="658295" y="1461658"/>
              <a:ext cx="1081641" cy="1148547"/>
            </a:xfrm>
            <a:prstGeom prst="rect">
              <a:avLst/>
            </a:prstGeom>
            <a:ln w="19050">
              <a:solidFill>
                <a:schemeClr val="tx1"/>
              </a:solidFill>
            </a:ln>
            <a:effectLst>
              <a:outerShdw blurRad="50800" dist="38100" dir="2700000" algn="tl" rotWithShape="0">
                <a:prstClr val="black">
                  <a:alpha val="40000"/>
                </a:prstClr>
              </a:outerShdw>
            </a:effectLst>
          </p:spPr>
        </p:pic>
        <p:pic>
          <p:nvPicPr>
            <p:cNvPr id="47" name="Picture 46" descr="White Thinking Hat.JPG">
              <a:hlinkClick r:id="" action="ppaction://noaction"/>
            </p:cNvPr>
            <p:cNvPicPr/>
            <p:nvPr/>
          </p:nvPicPr>
          <p:blipFill>
            <a:blip r:embed="rId9" cstate="print"/>
            <a:stretch>
              <a:fillRect/>
            </a:stretch>
          </p:blipFill>
          <p:spPr>
            <a:xfrm>
              <a:off x="1928654" y="1447310"/>
              <a:ext cx="1115437" cy="1162895"/>
            </a:xfrm>
            <a:prstGeom prst="rect">
              <a:avLst/>
            </a:prstGeom>
            <a:ln w="19050">
              <a:solidFill>
                <a:schemeClr val="tx1"/>
              </a:solidFill>
            </a:ln>
            <a:effectLst>
              <a:outerShdw blurRad="50800" dist="38100" dir="2700000" algn="tl" rotWithShape="0">
                <a:prstClr val="black">
                  <a:alpha val="40000"/>
                </a:prstClr>
              </a:outerShdw>
            </a:effectLst>
          </p:spPr>
        </p:pic>
        <p:pic>
          <p:nvPicPr>
            <p:cNvPr id="48" name="Picture 47" descr="Yellow Thinking Hat.JPG">
              <a:hlinkClick r:id="" action="ppaction://noaction"/>
            </p:cNvPr>
            <p:cNvPicPr/>
            <p:nvPr/>
          </p:nvPicPr>
          <p:blipFill>
            <a:blip r:embed="rId10" cstate="print"/>
            <a:stretch>
              <a:fillRect/>
            </a:stretch>
          </p:blipFill>
          <p:spPr>
            <a:xfrm>
              <a:off x="3174134" y="1459315"/>
              <a:ext cx="1113556" cy="1168683"/>
            </a:xfrm>
            <a:prstGeom prst="rect">
              <a:avLst/>
            </a:prstGeom>
            <a:ln w="19050">
              <a:solidFill>
                <a:schemeClr val="tx1"/>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6407112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2"/>
          <p:cNvGrpSpPr/>
          <p:nvPr/>
        </p:nvGrpSpPr>
        <p:grpSpPr>
          <a:xfrm>
            <a:off x="179512" y="188640"/>
            <a:ext cx="8784976" cy="6480720"/>
            <a:chOff x="179512" y="188640"/>
            <a:chExt cx="8784976" cy="6480720"/>
          </a:xfrm>
        </p:grpSpPr>
        <p:pic>
          <p:nvPicPr>
            <p:cNvPr id="4" name="Picture 3"/>
            <p:cNvPicPr/>
            <p:nvPr/>
          </p:nvPicPr>
          <p:blipFill>
            <a:blip r:embed="rId3" cstate="print"/>
            <a:srcRect/>
            <a:stretch>
              <a:fillRect/>
            </a:stretch>
          </p:blipFill>
          <p:spPr bwMode="auto">
            <a:xfrm>
              <a:off x="323528" y="332656"/>
              <a:ext cx="669891" cy="673769"/>
            </a:xfrm>
            <a:prstGeom prst="rect">
              <a:avLst/>
            </a:prstGeom>
            <a:noFill/>
            <a:ln w="9525">
              <a:noFill/>
              <a:miter lim="800000"/>
              <a:headEnd/>
              <a:tailEnd/>
            </a:ln>
          </p:spPr>
        </p:pic>
        <p:pic>
          <p:nvPicPr>
            <p:cNvPr id="5" name="Picture 4" descr="The Learning Box Logo Green.JPG"/>
            <p:cNvPicPr/>
            <p:nvPr/>
          </p:nvPicPr>
          <p:blipFill>
            <a:blip r:embed="rId4" cstate="print"/>
            <a:stretch>
              <a:fillRect/>
            </a:stretch>
          </p:blipFill>
          <p:spPr>
            <a:xfrm>
              <a:off x="7398344" y="332656"/>
              <a:ext cx="1477990" cy="720080"/>
            </a:xfrm>
            <a:prstGeom prst="rect">
              <a:avLst/>
            </a:prstGeom>
          </p:spPr>
        </p:pic>
        <p:grpSp>
          <p:nvGrpSpPr>
            <p:cNvPr id="9" name="Group 11"/>
            <p:cNvGrpSpPr/>
            <p:nvPr/>
          </p:nvGrpSpPr>
          <p:grpSpPr>
            <a:xfrm>
              <a:off x="179512" y="188640"/>
              <a:ext cx="8784976" cy="6480720"/>
              <a:chOff x="179512" y="188640"/>
              <a:chExt cx="8784976" cy="6480720"/>
            </a:xfr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p:grpSpPr>
          <p:sp>
            <p:nvSpPr>
              <p:cNvPr id="7" name="Rectangle 6"/>
              <p:cNvSpPr/>
              <p:nvPr/>
            </p:nvSpPr>
            <p:spPr>
              <a:xfrm>
                <a:off x="179512" y="260648"/>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892480" y="188640"/>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79512" y="188640"/>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51520" y="6597352"/>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1" name="TextBox 20"/>
          <p:cNvSpPr txBox="1"/>
          <p:nvPr/>
        </p:nvSpPr>
        <p:spPr>
          <a:xfrm>
            <a:off x="1043608" y="332656"/>
            <a:ext cx="6480720" cy="461665"/>
          </a:xfrm>
          <a:prstGeom prst="rect">
            <a:avLst/>
          </a:prstGeom>
          <a:noFill/>
        </p:spPr>
        <p:txBody>
          <a:bodyPr wrap="square" rtlCol="0">
            <a:spAutoFit/>
          </a:bodyPr>
          <a:lstStyle/>
          <a:p>
            <a:r>
              <a:rPr lang="en-GB" sz="2400" b="1" u="sng" dirty="0" smtClean="0"/>
              <a:t>‘An Introduction to the ‘Sedgefield Learning Box’</a:t>
            </a:r>
          </a:p>
        </p:txBody>
      </p:sp>
      <p:sp>
        <p:nvSpPr>
          <p:cNvPr id="44" name="TextBox 43"/>
          <p:cNvSpPr txBox="1"/>
          <p:nvPr/>
        </p:nvSpPr>
        <p:spPr>
          <a:xfrm>
            <a:off x="507798" y="1151060"/>
            <a:ext cx="7992888" cy="461665"/>
          </a:xfrm>
          <a:prstGeom prst="rect">
            <a:avLst/>
          </a:prstGeom>
          <a:noFill/>
        </p:spPr>
        <p:txBody>
          <a:bodyPr wrap="square" rtlCol="0">
            <a:spAutoFit/>
          </a:bodyPr>
          <a:lstStyle/>
          <a:p>
            <a:r>
              <a:rPr lang="en-GB" sz="2400" b="1" u="sng" dirty="0" smtClean="0"/>
              <a:t>David </a:t>
            </a:r>
            <a:r>
              <a:rPr lang="en-GB" sz="2400" b="1" u="sng" dirty="0" err="1" smtClean="0"/>
              <a:t>Hyerle’s</a:t>
            </a:r>
            <a:r>
              <a:rPr lang="en-GB" sz="2400" b="1" u="sng" dirty="0" smtClean="0"/>
              <a:t> Thinking Maps</a:t>
            </a:r>
            <a:endParaRPr lang="en-GB" sz="2400" b="1" u="sng" dirty="0"/>
          </a:p>
        </p:txBody>
      </p:sp>
      <p:grpSp>
        <p:nvGrpSpPr>
          <p:cNvPr id="42" name="Group 41"/>
          <p:cNvGrpSpPr/>
          <p:nvPr/>
        </p:nvGrpSpPr>
        <p:grpSpPr>
          <a:xfrm>
            <a:off x="497034" y="1797206"/>
            <a:ext cx="7984475" cy="4296090"/>
            <a:chOff x="545182" y="3261757"/>
            <a:chExt cx="5582468" cy="2784429"/>
          </a:xfrm>
        </p:grpSpPr>
        <p:pic>
          <p:nvPicPr>
            <p:cNvPr id="45" name="Picture 44" descr="Thinking Maps Final Design.JPG"/>
            <p:cNvPicPr/>
            <p:nvPr/>
          </p:nvPicPr>
          <p:blipFill>
            <a:blip r:embed="rId5" cstate="print"/>
            <a:srcRect/>
            <a:stretch>
              <a:fillRect/>
            </a:stretch>
          </p:blipFill>
          <p:spPr>
            <a:xfrm>
              <a:off x="658473" y="3414088"/>
              <a:ext cx="1293659" cy="1276053"/>
            </a:xfrm>
            <a:prstGeom prst="rect">
              <a:avLst/>
            </a:prstGeom>
          </p:spPr>
        </p:pic>
        <p:pic>
          <p:nvPicPr>
            <p:cNvPr id="46" name="Picture 45" descr="Thinking Maps Final Design.JPG"/>
            <p:cNvPicPr/>
            <p:nvPr/>
          </p:nvPicPr>
          <p:blipFill>
            <a:blip r:embed="rId6" cstate="print"/>
            <a:srcRect/>
            <a:stretch>
              <a:fillRect/>
            </a:stretch>
          </p:blipFill>
          <p:spPr>
            <a:xfrm>
              <a:off x="1952132" y="3423647"/>
              <a:ext cx="1076263" cy="1130995"/>
            </a:xfrm>
            <a:prstGeom prst="rect">
              <a:avLst/>
            </a:prstGeom>
          </p:spPr>
        </p:pic>
        <p:pic>
          <p:nvPicPr>
            <p:cNvPr id="47" name="Picture 46" descr="Thinking Maps Final Design.JPG"/>
            <p:cNvPicPr/>
            <p:nvPr/>
          </p:nvPicPr>
          <p:blipFill>
            <a:blip r:embed="rId7" cstate="print"/>
            <a:srcRect/>
            <a:stretch>
              <a:fillRect/>
            </a:stretch>
          </p:blipFill>
          <p:spPr>
            <a:xfrm>
              <a:off x="4778494" y="3392996"/>
              <a:ext cx="1293659" cy="1116451"/>
            </a:xfrm>
            <a:prstGeom prst="rect">
              <a:avLst/>
            </a:prstGeom>
          </p:spPr>
        </p:pic>
        <p:pic>
          <p:nvPicPr>
            <p:cNvPr id="48" name="Picture 47" descr="Thinking Maps Final Design.JPG"/>
            <p:cNvPicPr/>
            <p:nvPr/>
          </p:nvPicPr>
          <p:blipFill>
            <a:blip r:embed="rId8" cstate="print"/>
            <a:srcRect/>
            <a:stretch>
              <a:fillRect/>
            </a:stretch>
          </p:blipFill>
          <p:spPr>
            <a:xfrm>
              <a:off x="3243684" y="4842471"/>
              <a:ext cx="1409629" cy="1116451"/>
            </a:xfrm>
            <a:prstGeom prst="rect">
              <a:avLst/>
            </a:prstGeom>
          </p:spPr>
        </p:pic>
        <p:pic>
          <p:nvPicPr>
            <p:cNvPr id="49" name="Picture 48" descr="Thinking Maps Final Design.JPG"/>
            <p:cNvPicPr/>
            <p:nvPr/>
          </p:nvPicPr>
          <p:blipFill>
            <a:blip r:embed="rId9" cstate="print"/>
            <a:srcRect/>
            <a:stretch>
              <a:fillRect/>
            </a:stretch>
          </p:blipFill>
          <p:spPr>
            <a:xfrm>
              <a:off x="1959647" y="4837335"/>
              <a:ext cx="1141328" cy="1087745"/>
            </a:xfrm>
            <a:prstGeom prst="rect">
              <a:avLst/>
            </a:prstGeom>
          </p:spPr>
        </p:pic>
        <p:pic>
          <p:nvPicPr>
            <p:cNvPr id="50" name="Picture 49" descr="Thinking Maps Final Design.JPG"/>
            <p:cNvPicPr/>
            <p:nvPr/>
          </p:nvPicPr>
          <p:blipFill>
            <a:blip r:embed="rId10" cstate="print"/>
            <a:srcRect/>
            <a:stretch>
              <a:fillRect/>
            </a:stretch>
          </p:blipFill>
          <p:spPr>
            <a:xfrm>
              <a:off x="3201054" y="3261757"/>
              <a:ext cx="1406950" cy="1580714"/>
            </a:xfrm>
            <a:prstGeom prst="rect">
              <a:avLst/>
            </a:prstGeom>
          </p:spPr>
        </p:pic>
        <p:pic>
          <p:nvPicPr>
            <p:cNvPr id="51" name="Picture 50" descr="Thinking Maps Final Design.JPG"/>
            <p:cNvPicPr/>
            <p:nvPr/>
          </p:nvPicPr>
          <p:blipFill>
            <a:blip r:embed="rId11" cstate="print"/>
            <a:srcRect/>
            <a:stretch>
              <a:fillRect/>
            </a:stretch>
          </p:blipFill>
          <p:spPr>
            <a:xfrm>
              <a:off x="545182" y="4842471"/>
              <a:ext cx="1406950" cy="1203715"/>
            </a:xfrm>
            <a:prstGeom prst="rect">
              <a:avLst/>
            </a:prstGeom>
          </p:spPr>
        </p:pic>
        <p:pic>
          <p:nvPicPr>
            <p:cNvPr id="52" name="Picture 51" descr="Thinking Maps Final Design.JPG"/>
            <p:cNvPicPr/>
            <p:nvPr/>
          </p:nvPicPr>
          <p:blipFill>
            <a:blip r:embed="rId12" cstate="print"/>
            <a:srcRect/>
            <a:stretch>
              <a:fillRect/>
            </a:stretch>
          </p:blipFill>
          <p:spPr>
            <a:xfrm>
              <a:off x="4722996" y="4821851"/>
              <a:ext cx="1404654" cy="1000481"/>
            </a:xfrm>
            <a:prstGeom prst="rect">
              <a:avLst/>
            </a:prstGeom>
          </p:spPr>
        </p:pic>
      </p:grpSp>
      <p:sp>
        <p:nvSpPr>
          <p:cNvPr id="2" name="Rectangle 1"/>
          <p:cNvSpPr/>
          <p:nvPr/>
        </p:nvSpPr>
        <p:spPr>
          <a:xfrm>
            <a:off x="6472464" y="4188070"/>
            <a:ext cx="2131984" cy="1559842"/>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9949588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2"/>
          <p:cNvGrpSpPr/>
          <p:nvPr/>
        </p:nvGrpSpPr>
        <p:grpSpPr>
          <a:xfrm>
            <a:off x="179512" y="188640"/>
            <a:ext cx="8784976" cy="6480720"/>
            <a:chOff x="179512" y="188640"/>
            <a:chExt cx="8784976" cy="6480720"/>
          </a:xfrm>
        </p:grpSpPr>
        <p:pic>
          <p:nvPicPr>
            <p:cNvPr id="4" name="Picture 3"/>
            <p:cNvPicPr/>
            <p:nvPr/>
          </p:nvPicPr>
          <p:blipFill>
            <a:blip r:embed="rId3" cstate="print"/>
            <a:srcRect/>
            <a:stretch>
              <a:fillRect/>
            </a:stretch>
          </p:blipFill>
          <p:spPr bwMode="auto">
            <a:xfrm>
              <a:off x="323528" y="332656"/>
              <a:ext cx="669891" cy="673769"/>
            </a:xfrm>
            <a:prstGeom prst="rect">
              <a:avLst/>
            </a:prstGeom>
            <a:noFill/>
            <a:ln w="9525">
              <a:noFill/>
              <a:miter lim="800000"/>
              <a:headEnd/>
              <a:tailEnd/>
            </a:ln>
          </p:spPr>
        </p:pic>
        <p:pic>
          <p:nvPicPr>
            <p:cNvPr id="5" name="Picture 4" descr="The Learning Box Logo Green.JPG"/>
            <p:cNvPicPr/>
            <p:nvPr/>
          </p:nvPicPr>
          <p:blipFill>
            <a:blip r:embed="rId4" cstate="print"/>
            <a:stretch>
              <a:fillRect/>
            </a:stretch>
          </p:blipFill>
          <p:spPr>
            <a:xfrm>
              <a:off x="7398344" y="332656"/>
              <a:ext cx="1477990" cy="720080"/>
            </a:xfrm>
            <a:prstGeom prst="rect">
              <a:avLst/>
            </a:prstGeom>
          </p:spPr>
        </p:pic>
        <p:grpSp>
          <p:nvGrpSpPr>
            <p:cNvPr id="9" name="Group 11"/>
            <p:cNvGrpSpPr/>
            <p:nvPr/>
          </p:nvGrpSpPr>
          <p:grpSpPr>
            <a:xfrm>
              <a:off x="179512" y="188640"/>
              <a:ext cx="8784976" cy="6480720"/>
              <a:chOff x="179512" y="188640"/>
              <a:chExt cx="8784976" cy="6480720"/>
            </a:xfr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p:grpSpPr>
          <p:sp>
            <p:nvSpPr>
              <p:cNvPr id="7" name="Rectangle 6"/>
              <p:cNvSpPr/>
              <p:nvPr/>
            </p:nvSpPr>
            <p:spPr>
              <a:xfrm>
                <a:off x="179512" y="260648"/>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892480" y="188640"/>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79512" y="188640"/>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51520" y="6597352"/>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1" name="TextBox 20"/>
          <p:cNvSpPr txBox="1"/>
          <p:nvPr/>
        </p:nvSpPr>
        <p:spPr>
          <a:xfrm>
            <a:off x="1043608" y="332656"/>
            <a:ext cx="6480720" cy="461665"/>
          </a:xfrm>
          <a:prstGeom prst="rect">
            <a:avLst/>
          </a:prstGeom>
          <a:noFill/>
        </p:spPr>
        <p:txBody>
          <a:bodyPr wrap="square" rtlCol="0">
            <a:spAutoFit/>
          </a:bodyPr>
          <a:lstStyle/>
          <a:p>
            <a:r>
              <a:rPr lang="en-GB" sz="2400" b="1" u="sng" dirty="0" smtClean="0"/>
              <a:t>‘An Introduction to the ‘Sedgefield Learning Box’</a:t>
            </a:r>
          </a:p>
        </p:txBody>
      </p:sp>
      <p:sp>
        <p:nvSpPr>
          <p:cNvPr id="44" name="TextBox 43"/>
          <p:cNvSpPr txBox="1"/>
          <p:nvPr/>
        </p:nvSpPr>
        <p:spPr>
          <a:xfrm>
            <a:off x="507798" y="1151060"/>
            <a:ext cx="7992888" cy="461665"/>
          </a:xfrm>
          <a:prstGeom prst="rect">
            <a:avLst/>
          </a:prstGeom>
          <a:noFill/>
        </p:spPr>
        <p:txBody>
          <a:bodyPr wrap="square" rtlCol="0">
            <a:spAutoFit/>
          </a:bodyPr>
          <a:lstStyle/>
          <a:p>
            <a:r>
              <a:rPr lang="en-GB" sz="2400" b="1" u="sng" dirty="0" smtClean="0"/>
              <a:t>David </a:t>
            </a:r>
            <a:r>
              <a:rPr lang="en-GB" sz="2400" b="1" u="sng" dirty="0" err="1" smtClean="0"/>
              <a:t>Hyerle’s</a:t>
            </a:r>
            <a:r>
              <a:rPr lang="en-GB" sz="2400" b="1" u="sng" dirty="0" smtClean="0"/>
              <a:t> Thinking Maps</a:t>
            </a:r>
            <a:endParaRPr lang="en-GB" sz="2400" b="1" u="sng" dirty="0"/>
          </a:p>
        </p:txBody>
      </p:sp>
      <p:pic>
        <p:nvPicPr>
          <p:cNvPr id="22"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8709" t="30159" r="42170" b="37897"/>
          <a:stretch/>
        </p:blipFill>
        <p:spPr bwMode="auto">
          <a:xfrm>
            <a:off x="6923578" y="1988840"/>
            <a:ext cx="1571596" cy="14761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Rectangular Callout 1"/>
          <p:cNvSpPr/>
          <p:nvPr/>
        </p:nvSpPr>
        <p:spPr>
          <a:xfrm>
            <a:off x="658473" y="1988840"/>
            <a:ext cx="5425695" cy="1404156"/>
          </a:xfrm>
          <a:prstGeom prst="wedgeRectCallout">
            <a:avLst>
              <a:gd name="adj1" fmla="val 71349"/>
              <a:gd name="adj2" fmla="val 38820"/>
            </a:avLst>
          </a:prstGeom>
          <a:ln w="38100"/>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GB" sz="2800" dirty="0" smtClean="0"/>
              <a:t>I already do something a bit like that!</a:t>
            </a:r>
            <a:endParaRPr lang="en-GB" sz="2800" dirty="0"/>
          </a:p>
        </p:txBody>
      </p:sp>
      <p:grpSp>
        <p:nvGrpSpPr>
          <p:cNvPr id="14" name="Group 13"/>
          <p:cNvGrpSpPr/>
          <p:nvPr/>
        </p:nvGrpSpPr>
        <p:grpSpPr>
          <a:xfrm>
            <a:off x="658473" y="4031374"/>
            <a:ext cx="8043904" cy="2342301"/>
            <a:chOff x="658473" y="4031374"/>
            <a:chExt cx="8043904" cy="2342301"/>
          </a:xfrm>
        </p:grpSpPr>
        <p:grpSp>
          <p:nvGrpSpPr>
            <p:cNvPr id="13" name="Group 12"/>
            <p:cNvGrpSpPr/>
            <p:nvPr/>
          </p:nvGrpSpPr>
          <p:grpSpPr>
            <a:xfrm>
              <a:off x="658473" y="4031374"/>
              <a:ext cx="7836701" cy="2001625"/>
              <a:chOff x="658473" y="4031374"/>
              <a:chExt cx="7836701" cy="2001625"/>
            </a:xfrm>
          </p:grpSpPr>
          <p:pic>
            <p:nvPicPr>
              <p:cNvPr id="24"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5416" t="29762" r="39315" b="38889"/>
              <a:stretch/>
            </p:blipFill>
            <p:spPr bwMode="auto">
              <a:xfrm>
                <a:off x="658473" y="4681653"/>
                <a:ext cx="1864564" cy="13005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2" name="Rectangular Callout 11"/>
              <p:cNvSpPr/>
              <p:nvPr/>
            </p:nvSpPr>
            <p:spPr>
              <a:xfrm>
                <a:off x="2987824" y="4031374"/>
                <a:ext cx="5507350" cy="2001625"/>
              </a:xfrm>
              <a:prstGeom prst="wedgeRectCallout">
                <a:avLst>
                  <a:gd name="adj1" fmla="val -69385"/>
                  <a:gd name="adj2" fmla="val 36933"/>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GB" sz="2800" dirty="0" smtClean="0"/>
                  <a:t>Well why not do something just like that so the students become familiar with it and can start to use it for themselves!</a:t>
                </a:r>
                <a:endParaRPr lang="en-GB" sz="2800" dirty="0"/>
              </a:p>
            </p:txBody>
          </p:sp>
        </p:grpSp>
        <p:pic>
          <p:nvPicPr>
            <p:cNvPr id="26" name="Picture 25" descr="Yellow Thinking Hat.JPG"/>
            <p:cNvPicPr/>
            <p:nvPr/>
          </p:nvPicPr>
          <p:blipFill>
            <a:blip r:embed="rId7" cstate="print"/>
            <a:stretch>
              <a:fillRect/>
            </a:stretch>
          </p:blipFill>
          <p:spPr>
            <a:xfrm>
              <a:off x="7956376" y="5590743"/>
              <a:ext cx="746001" cy="782932"/>
            </a:xfrm>
            <a:prstGeom prst="rect">
              <a:avLst/>
            </a:prstGeom>
            <a:ln w="28575">
              <a:solidFill>
                <a:schemeClr val="tx1"/>
              </a:solidFill>
            </a:ln>
          </p:spPr>
        </p:pic>
      </p:grpSp>
    </p:spTree>
    <p:extLst>
      <p:ext uri="{BB962C8B-B14F-4D97-AF65-F5344CB8AC3E}">
        <p14:creationId xmlns:p14="http://schemas.microsoft.com/office/powerpoint/2010/main" val="34863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2"/>
          <p:cNvGrpSpPr/>
          <p:nvPr/>
        </p:nvGrpSpPr>
        <p:grpSpPr>
          <a:xfrm>
            <a:off x="179512" y="188640"/>
            <a:ext cx="8784976" cy="6480720"/>
            <a:chOff x="179512" y="188640"/>
            <a:chExt cx="8784976" cy="6480720"/>
          </a:xfrm>
        </p:grpSpPr>
        <p:pic>
          <p:nvPicPr>
            <p:cNvPr id="4" name="Picture 3"/>
            <p:cNvPicPr/>
            <p:nvPr/>
          </p:nvPicPr>
          <p:blipFill>
            <a:blip r:embed="rId3" cstate="print"/>
            <a:srcRect/>
            <a:stretch>
              <a:fillRect/>
            </a:stretch>
          </p:blipFill>
          <p:spPr bwMode="auto">
            <a:xfrm>
              <a:off x="323528" y="332656"/>
              <a:ext cx="669891" cy="673769"/>
            </a:xfrm>
            <a:prstGeom prst="rect">
              <a:avLst/>
            </a:prstGeom>
            <a:noFill/>
            <a:ln w="9525">
              <a:noFill/>
              <a:miter lim="800000"/>
              <a:headEnd/>
              <a:tailEnd/>
            </a:ln>
          </p:spPr>
        </p:pic>
        <p:pic>
          <p:nvPicPr>
            <p:cNvPr id="5" name="Picture 4" descr="The Learning Box Logo Green.JPG"/>
            <p:cNvPicPr/>
            <p:nvPr/>
          </p:nvPicPr>
          <p:blipFill>
            <a:blip r:embed="rId4" cstate="print"/>
            <a:stretch>
              <a:fillRect/>
            </a:stretch>
          </p:blipFill>
          <p:spPr>
            <a:xfrm>
              <a:off x="7398344" y="332656"/>
              <a:ext cx="1477990" cy="720080"/>
            </a:xfrm>
            <a:prstGeom prst="rect">
              <a:avLst/>
            </a:prstGeom>
          </p:spPr>
        </p:pic>
        <p:grpSp>
          <p:nvGrpSpPr>
            <p:cNvPr id="9" name="Group 11"/>
            <p:cNvGrpSpPr/>
            <p:nvPr/>
          </p:nvGrpSpPr>
          <p:grpSpPr>
            <a:xfrm>
              <a:off x="179512" y="188640"/>
              <a:ext cx="8784976" cy="6480720"/>
              <a:chOff x="179512" y="188640"/>
              <a:chExt cx="8784976" cy="6480720"/>
            </a:xfr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p:grpSpPr>
          <p:sp>
            <p:nvSpPr>
              <p:cNvPr id="7" name="Rectangle 6"/>
              <p:cNvSpPr/>
              <p:nvPr/>
            </p:nvSpPr>
            <p:spPr>
              <a:xfrm>
                <a:off x="179512" y="260648"/>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892480" y="188640"/>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79512" y="188640"/>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51520" y="6597352"/>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1" name="TextBox 20"/>
          <p:cNvSpPr txBox="1"/>
          <p:nvPr/>
        </p:nvSpPr>
        <p:spPr>
          <a:xfrm>
            <a:off x="1043608" y="332656"/>
            <a:ext cx="6480720" cy="461665"/>
          </a:xfrm>
          <a:prstGeom prst="rect">
            <a:avLst/>
          </a:prstGeom>
          <a:noFill/>
        </p:spPr>
        <p:txBody>
          <a:bodyPr wrap="square" rtlCol="0">
            <a:spAutoFit/>
          </a:bodyPr>
          <a:lstStyle/>
          <a:p>
            <a:r>
              <a:rPr lang="en-GB" sz="2400" b="1" u="sng" dirty="0" smtClean="0"/>
              <a:t>‘An Introduction to the ‘Sedgefield Learning Box’</a:t>
            </a:r>
          </a:p>
        </p:txBody>
      </p:sp>
      <p:pic>
        <p:nvPicPr>
          <p:cNvPr id="19" name="Picture 18" descr="Thinking Maps Final Design.JPG"/>
          <p:cNvPicPr/>
          <p:nvPr/>
        </p:nvPicPr>
        <p:blipFill>
          <a:blip r:embed="rId5" cstate="print"/>
          <a:srcRect b="9621"/>
          <a:stretch>
            <a:fillRect/>
          </a:stretch>
        </p:blipFill>
        <p:spPr>
          <a:xfrm>
            <a:off x="253481" y="5589240"/>
            <a:ext cx="1008112" cy="901448"/>
          </a:xfrm>
          <a:prstGeom prst="rect">
            <a:avLst/>
          </a:prstGeom>
        </p:spPr>
      </p:pic>
      <p:sp>
        <p:nvSpPr>
          <p:cNvPr id="20" name="Rounded Rectangle 19"/>
          <p:cNvSpPr/>
          <p:nvPr/>
        </p:nvSpPr>
        <p:spPr>
          <a:xfrm>
            <a:off x="539552" y="1268760"/>
            <a:ext cx="7992888" cy="1368152"/>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2000" dirty="0" smtClean="0"/>
              <a:t>The Circle Map is used for generating ideas about a topic without forming any connections or looking to organise them.  After putting ideas in a Circle Map, we can then begin to think about how we might organise them and this could lead to a second Thinking Map being used.</a:t>
            </a:r>
            <a:endParaRPr lang="en-GB" sz="2000" dirty="0"/>
          </a:p>
        </p:txBody>
      </p:sp>
      <p:grpSp>
        <p:nvGrpSpPr>
          <p:cNvPr id="23" name="Group 22"/>
          <p:cNvGrpSpPr/>
          <p:nvPr/>
        </p:nvGrpSpPr>
        <p:grpSpPr>
          <a:xfrm>
            <a:off x="4644008" y="2924944"/>
            <a:ext cx="3384376" cy="3384376"/>
            <a:chOff x="4211960" y="2924944"/>
            <a:chExt cx="3600400" cy="3600400"/>
          </a:xfrm>
        </p:grpSpPr>
        <p:grpSp>
          <p:nvGrpSpPr>
            <p:cNvPr id="25" name="Group 24"/>
            <p:cNvGrpSpPr/>
            <p:nvPr/>
          </p:nvGrpSpPr>
          <p:grpSpPr>
            <a:xfrm>
              <a:off x="4355976" y="3068960"/>
              <a:ext cx="3312368" cy="3312368"/>
              <a:chOff x="4355976" y="3068960"/>
              <a:chExt cx="3312368" cy="3312368"/>
            </a:xfrm>
          </p:grpSpPr>
          <p:sp>
            <p:nvSpPr>
              <p:cNvPr id="28" name="Oval 27"/>
              <p:cNvSpPr/>
              <p:nvPr/>
            </p:nvSpPr>
            <p:spPr>
              <a:xfrm>
                <a:off x="5652120" y="4365104"/>
                <a:ext cx="720080" cy="72008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9" name="Oval 28"/>
              <p:cNvSpPr/>
              <p:nvPr/>
            </p:nvSpPr>
            <p:spPr>
              <a:xfrm>
                <a:off x="4355976" y="3068960"/>
                <a:ext cx="3312368" cy="3312368"/>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sp>
          <p:nvSpPr>
            <p:cNvPr id="27" name="Rectangle 26"/>
            <p:cNvSpPr/>
            <p:nvPr/>
          </p:nvSpPr>
          <p:spPr>
            <a:xfrm>
              <a:off x="4211960" y="2924944"/>
              <a:ext cx="3600400" cy="3600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p:cNvSpPr txBox="1"/>
          <p:nvPr/>
        </p:nvSpPr>
        <p:spPr>
          <a:xfrm>
            <a:off x="611560" y="3068960"/>
            <a:ext cx="3672408" cy="1015663"/>
          </a:xfrm>
          <a:prstGeom prst="rect">
            <a:avLst/>
          </a:prstGeom>
          <a:noFill/>
        </p:spPr>
        <p:txBody>
          <a:bodyPr wrap="square" rtlCol="0">
            <a:spAutoFit/>
          </a:bodyPr>
          <a:lstStyle/>
          <a:p>
            <a:r>
              <a:rPr lang="en-GB" sz="2000" dirty="0" smtClean="0"/>
              <a:t>In the small circle write or draw what it is that you will be thinking about.</a:t>
            </a:r>
            <a:endParaRPr lang="en-GB" sz="2000" dirty="0"/>
          </a:p>
        </p:txBody>
      </p:sp>
      <p:sp>
        <p:nvSpPr>
          <p:cNvPr id="31" name="TextBox 30"/>
          <p:cNvSpPr txBox="1"/>
          <p:nvPr/>
        </p:nvSpPr>
        <p:spPr>
          <a:xfrm>
            <a:off x="611560" y="4437112"/>
            <a:ext cx="3672408" cy="1015663"/>
          </a:xfrm>
          <a:prstGeom prst="rect">
            <a:avLst/>
          </a:prstGeom>
          <a:noFill/>
        </p:spPr>
        <p:txBody>
          <a:bodyPr wrap="square" rtlCol="0">
            <a:spAutoFit/>
          </a:bodyPr>
          <a:lstStyle/>
          <a:p>
            <a:r>
              <a:rPr lang="en-GB" sz="2000" dirty="0" smtClean="0"/>
              <a:t>Write or draw the information that you have about this anywhere within the larger circle.</a:t>
            </a:r>
            <a:endParaRPr lang="en-GB" sz="2000" dirty="0"/>
          </a:p>
        </p:txBody>
      </p:sp>
      <p:cxnSp>
        <p:nvCxnSpPr>
          <p:cNvPr id="32" name="Straight Arrow Connector 31"/>
          <p:cNvCxnSpPr/>
          <p:nvPr/>
        </p:nvCxnSpPr>
        <p:spPr>
          <a:xfrm>
            <a:off x="3419872" y="3717032"/>
            <a:ext cx="2880320" cy="864096"/>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33" name="Straight Arrow Connector 32"/>
          <p:cNvCxnSpPr/>
          <p:nvPr/>
        </p:nvCxnSpPr>
        <p:spPr>
          <a:xfrm>
            <a:off x="3347864" y="5013176"/>
            <a:ext cx="2232248" cy="216024"/>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6" name="Rectangle 5"/>
          <p:cNvSpPr/>
          <p:nvPr/>
        </p:nvSpPr>
        <p:spPr>
          <a:xfrm>
            <a:off x="1261593" y="5679924"/>
            <a:ext cx="3202395" cy="720080"/>
          </a:xfrm>
          <a:prstGeom prst="rect">
            <a:avLst/>
          </a:prstGeom>
          <a:ln w="38100"/>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GB" sz="2400" b="1" dirty="0" smtClean="0"/>
              <a:t>Defining in Context</a:t>
            </a:r>
            <a:endParaRPr lang="en-GB" sz="2400" b="1" dirty="0"/>
          </a:p>
        </p:txBody>
      </p:sp>
    </p:spTree>
    <p:extLst>
      <p:ext uri="{BB962C8B-B14F-4D97-AF65-F5344CB8AC3E}">
        <p14:creationId xmlns:p14="http://schemas.microsoft.com/office/powerpoint/2010/main" val="20323801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p:nvPr/>
        </p:nvGrpSpPr>
        <p:grpSpPr>
          <a:xfrm>
            <a:off x="179512" y="188640"/>
            <a:ext cx="8784976" cy="6480720"/>
            <a:chOff x="179512" y="188640"/>
            <a:chExt cx="8784976" cy="6480720"/>
          </a:xfrm>
        </p:grpSpPr>
        <p:pic>
          <p:nvPicPr>
            <p:cNvPr id="4" name="Picture 3"/>
            <p:cNvPicPr/>
            <p:nvPr/>
          </p:nvPicPr>
          <p:blipFill>
            <a:blip r:embed="rId3" cstate="print"/>
            <a:srcRect/>
            <a:stretch>
              <a:fillRect/>
            </a:stretch>
          </p:blipFill>
          <p:spPr bwMode="auto">
            <a:xfrm>
              <a:off x="323528" y="332656"/>
              <a:ext cx="669891" cy="673769"/>
            </a:xfrm>
            <a:prstGeom prst="rect">
              <a:avLst/>
            </a:prstGeom>
            <a:noFill/>
            <a:ln w="9525">
              <a:noFill/>
              <a:miter lim="800000"/>
              <a:headEnd/>
              <a:tailEnd/>
            </a:ln>
          </p:spPr>
        </p:pic>
        <p:pic>
          <p:nvPicPr>
            <p:cNvPr id="5" name="Picture 4" descr="The Learning Box Logo Green.JPG"/>
            <p:cNvPicPr/>
            <p:nvPr/>
          </p:nvPicPr>
          <p:blipFill>
            <a:blip r:embed="rId4" cstate="print"/>
            <a:stretch>
              <a:fillRect/>
            </a:stretch>
          </p:blipFill>
          <p:spPr>
            <a:xfrm>
              <a:off x="7398344" y="332656"/>
              <a:ext cx="1477990" cy="720080"/>
            </a:xfrm>
            <a:prstGeom prst="rect">
              <a:avLst/>
            </a:prstGeom>
          </p:spPr>
        </p:pic>
        <p:grpSp>
          <p:nvGrpSpPr>
            <p:cNvPr id="3" name="Group 11"/>
            <p:cNvGrpSpPr/>
            <p:nvPr/>
          </p:nvGrpSpPr>
          <p:grpSpPr>
            <a:xfrm>
              <a:off x="179512" y="188640"/>
              <a:ext cx="8784976" cy="6480720"/>
              <a:chOff x="179512" y="188640"/>
              <a:chExt cx="8784976" cy="6480720"/>
            </a:xfr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p:grpSpPr>
          <p:sp>
            <p:nvSpPr>
              <p:cNvPr id="7" name="Rectangle 6"/>
              <p:cNvSpPr/>
              <p:nvPr/>
            </p:nvSpPr>
            <p:spPr>
              <a:xfrm>
                <a:off x="179512" y="260648"/>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892480" y="188640"/>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79512" y="188640"/>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51520" y="6597352"/>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9" name="Rounded Rectangle 18"/>
          <p:cNvSpPr/>
          <p:nvPr/>
        </p:nvSpPr>
        <p:spPr>
          <a:xfrm>
            <a:off x="539552" y="1268760"/>
            <a:ext cx="7992888" cy="1440160"/>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2000" dirty="0" smtClean="0"/>
              <a:t>The Bubble Map is used for describing a person, place, object, etc using adjectives.  One way of extending the Bubble Map further is to draw a frame of reference (square) around it and record your evidence for each adjective inside this.</a:t>
            </a:r>
            <a:endParaRPr lang="en-GB" sz="2000" dirty="0"/>
          </a:p>
        </p:txBody>
      </p:sp>
      <p:pic>
        <p:nvPicPr>
          <p:cNvPr id="24" name="Picture 23" descr="Thinking Maps Final Design.JPG"/>
          <p:cNvPicPr/>
          <p:nvPr/>
        </p:nvPicPr>
        <p:blipFill>
          <a:blip r:embed="rId5" cstate="print"/>
          <a:srcRect/>
          <a:stretch>
            <a:fillRect/>
          </a:stretch>
        </p:blipFill>
        <p:spPr>
          <a:xfrm>
            <a:off x="251520" y="5517232"/>
            <a:ext cx="936104" cy="973584"/>
          </a:xfrm>
          <a:prstGeom prst="rect">
            <a:avLst/>
          </a:prstGeom>
        </p:spPr>
      </p:pic>
      <p:graphicFrame>
        <p:nvGraphicFramePr>
          <p:cNvPr id="27" name="Diagram 26"/>
          <p:cNvGraphicFramePr/>
          <p:nvPr/>
        </p:nvGraphicFramePr>
        <p:xfrm>
          <a:off x="323528" y="2924944"/>
          <a:ext cx="4871864" cy="324790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9" name="TextBox 28"/>
          <p:cNvSpPr txBox="1"/>
          <p:nvPr/>
        </p:nvSpPr>
        <p:spPr>
          <a:xfrm>
            <a:off x="4860032" y="3140968"/>
            <a:ext cx="3672408" cy="1015663"/>
          </a:xfrm>
          <a:prstGeom prst="rect">
            <a:avLst/>
          </a:prstGeom>
          <a:noFill/>
        </p:spPr>
        <p:txBody>
          <a:bodyPr wrap="square" rtlCol="0">
            <a:spAutoFit/>
          </a:bodyPr>
          <a:lstStyle/>
          <a:p>
            <a:r>
              <a:rPr lang="en-GB" sz="2000" dirty="0" smtClean="0"/>
              <a:t>In the inside circle, write or draw whatever it is that is being described.</a:t>
            </a:r>
            <a:endParaRPr lang="en-GB" sz="2000" dirty="0"/>
          </a:p>
        </p:txBody>
      </p:sp>
      <p:sp>
        <p:nvSpPr>
          <p:cNvPr id="30" name="TextBox 29"/>
          <p:cNvSpPr txBox="1"/>
          <p:nvPr/>
        </p:nvSpPr>
        <p:spPr>
          <a:xfrm>
            <a:off x="4932040" y="4509120"/>
            <a:ext cx="3600400" cy="1323439"/>
          </a:xfrm>
          <a:prstGeom prst="rect">
            <a:avLst/>
          </a:prstGeom>
          <a:noFill/>
        </p:spPr>
        <p:txBody>
          <a:bodyPr wrap="square" rtlCol="0">
            <a:spAutoFit/>
          </a:bodyPr>
          <a:lstStyle/>
          <a:p>
            <a:r>
              <a:rPr lang="en-GB" sz="2000" dirty="0" smtClean="0"/>
              <a:t>In the outer circles write adjectives that describe this.  Remember to draw as many bubbles as you need.</a:t>
            </a:r>
            <a:endParaRPr lang="en-GB" sz="2000" dirty="0"/>
          </a:p>
        </p:txBody>
      </p:sp>
      <p:cxnSp>
        <p:nvCxnSpPr>
          <p:cNvPr id="33" name="Straight Arrow Connector 32"/>
          <p:cNvCxnSpPr>
            <a:stCxn id="29" idx="1"/>
          </p:cNvCxnSpPr>
          <p:nvPr/>
        </p:nvCxnSpPr>
        <p:spPr>
          <a:xfrm flipH="1">
            <a:off x="2771800" y="3648800"/>
            <a:ext cx="2088232" cy="86032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35" name="Straight Arrow Connector 34"/>
          <p:cNvCxnSpPr>
            <a:stCxn id="30" idx="1"/>
          </p:cNvCxnSpPr>
          <p:nvPr/>
        </p:nvCxnSpPr>
        <p:spPr>
          <a:xfrm flipH="1">
            <a:off x="3491880" y="5170840"/>
            <a:ext cx="1440160" cy="49040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20" name="TextBox 19"/>
          <p:cNvSpPr txBox="1"/>
          <p:nvPr/>
        </p:nvSpPr>
        <p:spPr>
          <a:xfrm>
            <a:off x="1043608" y="332656"/>
            <a:ext cx="6480720" cy="461665"/>
          </a:xfrm>
          <a:prstGeom prst="rect">
            <a:avLst/>
          </a:prstGeom>
          <a:noFill/>
        </p:spPr>
        <p:txBody>
          <a:bodyPr wrap="square" rtlCol="0">
            <a:spAutoFit/>
          </a:bodyPr>
          <a:lstStyle/>
          <a:p>
            <a:r>
              <a:rPr lang="en-GB" sz="2400" b="1" u="sng" dirty="0" smtClean="0"/>
              <a:t>‘An Introduction to the ‘Sedgefield Learning Box’</a:t>
            </a:r>
          </a:p>
        </p:txBody>
      </p:sp>
      <p:sp>
        <p:nvSpPr>
          <p:cNvPr id="21" name="Rectangle 20"/>
          <p:cNvSpPr/>
          <p:nvPr/>
        </p:nvSpPr>
        <p:spPr>
          <a:xfrm>
            <a:off x="5797146" y="6004024"/>
            <a:ext cx="3202395" cy="720080"/>
          </a:xfrm>
          <a:prstGeom prst="rect">
            <a:avLst/>
          </a:prstGeom>
          <a:ln w="38100"/>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GB" sz="2400" b="1" dirty="0" smtClean="0"/>
              <a:t>Describing with Adjectives</a:t>
            </a:r>
            <a:endParaRPr lang="en-GB" sz="2400" b="1" dirty="0"/>
          </a:p>
        </p:txBody>
      </p:sp>
    </p:spTree>
    <p:extLst>
      <p:ext uri="{BB962C8B-B14F-4D97-AF65-F5344CB8AC3E}">
        <p14:creationId xmlns:p14="http://schemas.microsoft.com/office/powerpoint/2010/main" val="17637719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http://1.bp.blogspot.com/-cnD8_JjXlnQ/T81jWahMGbI/AAAAAAAAAG0/llDP9OKzzyk/s1600/3+Double+Bubble+Map+Example.png"/>
          <p:cNvPicPr>
            <a:picLocks noChangeAspect="1" noChangeArrowheads="1"/>
          </p:cNvPicPr>
          <p:nvPr/>
        </p:nvPicPr>
        <p:blipFill>
          <a:blip r:embed="rId3" cstate="print"/>
          <a:srcRect/>
          <a:stretch>
            <a:fillRect/>
          </a:stretch>
        </p:blipFill>
        <p:spPr bwMode="auto">
          <a:xfrm>
            <a:off x="3563888" y="3140968"/>
            <a:ext cx="5003459" cy="3096344"/>
          </a:xfrm>
          <a:prstGeom prst="rect">
            <a:avLst/>
          </a:prstGeom>
          <a:noFill/>
        </p:spPr>
      </p:pic>
      <p:grpSp>
        <p:nvGrpSpPr>
          <p:cNvPr id="2" name="Group 12"/>
          <p:cNvGrpSpPr/>
          <p:nvPr/>
        </p:nvGrpSpPr>
        <p:grpSpPr>
          <a:xfrm>
            <a:off x="179512" y="188640"/>
            <a:ext cx="8784976" cy="6480720"/>
            <a:chOff x="179512" y="188640"/>
            <a:chExt cx="8784976" cy="6480720"/>
          </a:xfrm>
        </p:grpSpPr>
        <p:pic>
          <p:nvPicPr>
            <p:cNvPr id="4" name="Picture 3"/>
            <p:cNvPicPr/>
            <p:nvPr/>
          </p:nvPicPr>
          <p:blipFill>
            <a:blip r:embed="rId4" cstate="print"/>
            <a:srcRect/>
            <a:stretch>
              <a:fillRect/>
            </a:stretch>
          </p:blipFill>
          <p:spPr bwMode="auto">
            <a:xfrm>
              <a:off x="323528" y="332656"/>
              <a:ext cx="669891" cy="673769"/>
            </a:xfrm>
            <a:prstGeom prst="rect">
              <a:avLst/>
            </a:prstGeom>
            <a:noFill/>
            <a:ln w="9525">
              <a:noFill/>
              <a:miter lim="800000"/>
              <a:headEnd/>
              <a:tailEnd/>
            </a:ln>
          </p:spPr>
        </p:pic>
        <p:pic>
          <p:nvPicPr>
            <p:cNvPr id="5" name="Picture 4" descr="The Learning Box Logo Green.JPG"/>
            <p:cNvPicPr/>
            <p:nvPr/>
          </p:nvPicPr>
          <p:blipFill>
            <a:blip r:embed="rId5" cstate="print"/>
            <a:stretch>
              <a:fillRect/>
            </a:stretch>
          </p:blipFill>
          <p:spPr>
            <a:xfrm>
              <a:off x="7398344" y="332656"/>
              <a:ext cx="1477990" cy="720080"/>
            </a:xfrm>
            <a:prstGeom prst="rect">
              <a:avLst/>
            </a:prstGeom>
          </p:spPr>
        </p:pic>
        <p:grpSp>
          <p:nvGrpSpPr>
            <p:cNvPr id="3" name="Group 11"/>
            <p:cNvGrpSpPr/>
            <p:nvPr/>
          </p:nvGrpSpPr>
          <p:grpSpPr>
            <a:xfrm>
              <a:off x="179512" y="188640"/>
              <a:ext cx="8784976" cy="6480720"/>
              <a:chOff x="179512" y="188640"/>
              <a:chExt cx="8784976" cy="6480720"/>
            </a:xfr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p:grpSpPr>
          <p:sp>
            <p:nvSpPr>
              <p:cNvPr id="7" name="Rectangle 6"/>
              <p:cNvSpPr/>
              <p:nvPr/>
            </p:nvSpPr>
            <p:spPr>
              <a:xfrm>
                <a:off x="179512" y="260648"/>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892480" y="188640"/>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79512" y="188640"/>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51520" y="6597352"/>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9" name="Rounded Rectangle 18"/>
          <p:cNvSpPr/>
          <p:nvPr/>
        </p:nvSpPr>
        <p:spPr>
          <a:xfrm>
            <a:off x="539552" y="1268760"/>
            <a:ext cx="7992888" cy="1440160"/>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2000" dirty="0" smtClean="0"/>
              <a:t>The Double Bubble Map is used for comparing and contrasting any two things or ideas.  Obviously, to compare two things we already need to know about them and it can work well to complete two separate Circle Maps, Bubble Maps, Flow Maps etc first before using the Double Bubble.</a:t>
            </a:r>
            <a:endParaRPr lang="en-GB" sz="2000" dirty="0"/>
          </a:p>
        </p:txBody>
      </p:sp>
      <p:pic>
        <p:nvPicPr>
          <p:cNvPr id="21" name="Picture 20" descr="Thinking Maps Final Design.JPG"/>
          <p:cNvPicPr/>
          <p:nvPr/>
        </p:nvPicPr>
        <p:blipFill>
          <a:blip r:embed="rId6" cstate="print"/>
          <a:srcRect/>
          <a:stretch>
            <a:fillRect/>
          </a:stretch>
        </p:blipFill>
        <p:spPr>
          <a:xfrm>
            <a:off x="8137338" y="5729232"/>
            <a:ext cx="1006661" cy="1122683"/>
          </a:xfrm>
          <a:prstGeom prst="rect">
            <a:avLst/>
          </a:prstGeom>
        </p:spPr>
      </p:pic>
      <p:sp>
        <p:nvSpPr>
          <p:cNvPr id="22" name="TextBox 21"/>
          <p:cNvSpPr txBox="1"/>
          <p:nvPr/>
        </p:nvSpPr>
        <p:spPr>
          <a:xfrm>
            <a:off x="539552" y="2996952"/>
            <a:ext cx="3168352" cy="707886"/>
          </a:xfrm>
          <a:prstGeom prst="rect">
            <a:avLst/>
          </a:prstGeom>
          <a:noFill/>
        </p:spPr>
        <p:txBody>
          <a:bodyPr wrap="square" rtlCol="0">
            <a:spAutoFit/>
          </a:bodyPr>
          <a:lstStyle/>
          <a:p>
            <a:r>
              <a:rPr lang="en-GB" sz="2000" dirty="0" smtClean="0"/>
              <a:t>The two things being compared and contrasted.</a:t>
            </a:r>
            <a:endParaRPr lang="en-GB" sz="2000" dirty="0"/>
          </a:p>
        </p:txBody>
      </p:sp>
      <p:cxnSp>
        <p:nvCxnSpPr>
          <p:cNvPr id="25" name="Straight Arrow Connector 24"/>
          <p:cNvCxnSpPr/>
          <p:nvPr/>
        </p:nvCxnSpPr>
        <p:spPr>
          <a:xfrm>
            <a:off x="3347864" y="3573016"/>
            <a:ext cx="1728192" cy="115212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28" name="Straight Arrow Connector 27"/>
          <p:cNvCxnSpPr/>
          <p:nvPr/>
        </p:nvCxnSpPr>
        <p:spPr>
          <a:xfrm>
            <a:off x="3347864" y="3573016"/>
            <a:ext cx="3672408" cy="108012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18" name="TextBox 17"/>
          <p:cNvSpPr txBox="1"/>
          <p:nvPr/>
        </p:nvSpPr>
        <p:spPr>
          <a:xfrm>
            <a:off x="539552" y="3933056"/>
            <a:ext cx="2808312" cy="1323439"/>
          </a:xfrm>
          <a:prstGeom prst="rect">
            <a:avLst/>
          </a:prstGeom>
          <a:noFill/>
        </p:spPr>
        <p:txBody>
          <a:bodyPr wrap="square" rtlCol="0">
            <a:spAutoFit/>
          </a:bodyPr>
          <a:lstStyle/>
          <a:p>
            <a:r>
              <a:rPr lang="en-GB" sz="2000" dirty="0" smtClean="0"/>
              <a:t>Draw as many bubbles as you need for the similarities and differences.</a:t>
            </a:r>
            <a:endParaRPr lang="en-GB" sz="2000" dirty="0"/>
          </a:p>
        </p:txBody>
      </p:sp>
      <p:sp>
        <p:nvSpPr>
          <p:cNvPr id="23" name="TextBox 22"/>
          <p:cNvSpPr txBox="1"/>
          <p:nvPr/>
        </p:nvSpPr>
        <p:spPr>
          <a:xfrm>
            <a:off x="1043608" y="332656"/>
            <a:ext cx="6480720" cy="461665"/>
          </a:xfrm>
          <a:prstGeom prst="rect">
            <a:avLst/>
          </a:prstGeom>
          <a:noFill/>
        </p:spPr>
        <p:txBody>
          <a:bodyPr wrap="square" rtlCol="0">
            <a:spAutoFit/>
          </a:bodyPr>
          <a:lstStyle/>
          <a:p>
            <a:r>
              <a:rPr lang="en-GB" sz="2400" b="1" u="sng" dirty="0" smtClean="0"/>
              <a:t>‘An Introduction to the ‘Sedgefield Learning Box’</a:t>
            </a:r>
          </a:p>
        </p:txBody>
      </p:sp>
      <p:sp>
        <p:nvSpPr>
          <p:cNvPr id="24" name="Rectangle 23"/>
          <p:cNvSpPr/>
          <p:nvPr/>
        </p:nvSpPr>
        <p:spPr>
          <a:xfrm>
            <a:off x="453361" y="5679924"/>
            <a:ext cx="3202395" cy="720080"/>
          </a:xfrm>
          <a:prstGeom prst="rect">
            <a:avLst/>
          </a:prstGeom>
          <a:ln w="38100"/>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GB" sz="2400" b="1" dirty="0" smtClean="0"/>
              <a:t>Comparing and Contrasting</a:t>
            </a:r>
            <a:endParaRPr lang="en-GB" sz="2400" b="1" dirty="0"/>
          </a:p>
        </p:txBody>
      </p:sp>
    </p:spTree>
    <p:extLst>
      <p:ext uri="{BB962C8B-B14F-4D97-AF65-F5344CB8AC3E}">
        <p14:creationId xmlns:p14="http://schemas.microsoft.com/office/powerpoint/2010/main" val="29907127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p:nvPr/>
        </p:nvGrpSpPr>
        <p:grpSpPr>
          <a:xfrm>
            <a:off x="179512" y="188640"/>
            <a:ext cx="8784976" cy="6480720"/>
            <a:chOff x="179512" y="188640"/>
            <a:chExt cx="8784976" cy="6480720"/>
          </a:xfrm>
        </p:grpSpPr>
        <p:pic>
          <p:nvPicPr>
            <p:cNvPr id="4" name="Picture 3"/>
            <p:cNvPicPr/>
            <p:nvPr/>
          </p:nvPicPr>
          <p:blipFill>
            <a:blip r:embed="rId3" cstate="print"/>
            <a:srcRect/>
            <a:stretch>
              <a:fillRect/>
            </a:stretch>
          </p:blipFill>
          <p:spPr bwMode="auto">
            <a:xfrm>
              <a:off x="323528" y="332656"/>
              <a:ext cx="669891" cy="673769"/>
            </a:xfrm>
            <a:prstGeom prst="rect">
              <a:avLst/>
            </a:prstGeom>
            <a:noFill/>
            <a:ln w="9525">
              <a:noFill/>
              <a:miter lim="800000"/>
              <a:headEnd/>
              <a:tailEnd/>
            </a:ln>
          </p:spPr>
        </p:pic>
        <p:pic>
          <p:nvPicPr>
            <p:cNvPr id="5" name="Picture 4" descr="The Learning Box Logo Green.JPG"/>
            <p:cNvPicPr/>
            <p:nvPr/>
          </p:nvPicPr>
          <p:blipFill>
            <a:blip r:embed="rId4" cstate="print"/>
            <a:stretch>
              <a:fillRect/>
            </a:stretch>
          </p:blipFill>
          <p:spPr>
            <a:xfrm>
              <a:off x="7398344" y="332656"/>
              <a:ext cx="1477990" cy="720080"/>
            </a:xfrm>
            <a:prstGeom prst="rect">
              <a:avLst/>
            </a:prstGeom>
          </p:spPr>
        </p:pic>
        <p:grpSp>
          <p:nvGrpSpPr>
            <p:cNvPr id="3" name="Group 11"/>
            <p:cNvGrpSpPr/>
            <p:nvPr/>
          </p:nvGrpSpPr>
          <p:grpSpPr>
            <a:xfrm>
              <a:off x="179512" y="188640"/>
              <a:ext cx="8784976" cy="6480720"/>
              <a:chOff x="179512" y="188640"/>
              <a:chExt cx="8784976" cy="6480720"/>
            </a:xfr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p:grpSpPr>
          <p:sp>
            <p:nvSpPr>
              <p:cNvPr id="7" name="Rectangle 6"/>
              <p:cNvSpPr/>
              <p:nvPr/>
            </p:nvSpPr>
            <p:spPr>
              <a:xfrm>
                <a:off x="179512" y="260648"/>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892480" y="188640"/>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79512" y="188640"/>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51520" y="6597352"/>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9" name="Rounded Rectangle 18"/>
          <p:cNvSpPr/>
          <p:nvPr/>
        </p:nvSpPr>
        <p:spPr>
          <a:xfrm>
            <a:off x="539552" y="1268760"/>
            <a:ext cx="7992888" cy="1440160"/>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2000" dirty="0" smtClean="0"/>
              <a:t>The Flow Map is used for organising information into a clear sequence.  You need to identify how many stages that you need and if it is helpful to do so, you can break these stages down into sub-stages.  As a general rule, the information always flows from left to right.  </a:t>
            </a:r>
            <a:endParaRPr lang="en-GB" sz="2000" dirty="0"/>
          </a:p>
        </p:txBody>
      </p:sp>
      <p:pic>
        <p:nvPicPr>
          <p:cNvPr id="20" name="Picture 19" descr="Thinking Maps Final Design.JPG"/>
          <p:cNvPicPr/>
          <p:nvPr/>
        </p:nvPicPr>
        <p:blipFill>
          <a:blip r:embed="rId5" cstate="print"/>
          <a:srcRect/>
          <a:stretch>
            <a:fillRect/>
          </a:stretch>
        </p:blipFill>
        <p:spPr>
          <a:xfrm>
            <a:off x="395536" y="5517232"/>
            <a:ext cx="1179816" cy="1008112"/>
          </a:xfrm>
          <a:prstGeom prst="rect">
            <a:avLst/>
          </a:prstGeom>
        </p:spPr>
      </p:pic>
      <p:grpSp>
        <p:nvGrpSpPr>
          <p:cNvPr id="21" name="Group 20"/>
          <p:cNvGrpSpPr/>
          <p:nvPr/>
        </p:nvGrpSpPr>
        <p:grpSpPr>
          <a:xfrm>
            <a:off x="755576" y="2996952"/>
            <a:ext cx="7632848" cy="2160240"/>
            <a:chOff x="755576" y="4005064"/>
            <a:chExt cx="7632848" cy="2232248"/>
          </a:xfrm>
        </p:grpSpPr>
        <p:sp>
          <p:nvSpPr>
            <p:cNvPr id="22" name="Rectangle 21"/>
            <p:cNvSpPr/>
            <p:nvPr/>
          </p:nvSpPr>
          <p:spPr>
            <a:xfrm>
              <a:off x="755576" y="4005064"/>
              <a:ext cx="1728192" cy="64807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GB" dirty="0" smtClean="0"/>
                <a:t>Stage</a:t>
              </a:r>
              <a:endParaRPr lang="en-GB" dirty="0"/>
            </a:p>
          </p:txBody>
        </p:sp>
        <p:sp>
          <p:nvSpPr>
            <p:cNvPr id="23" name="Rectangle 22"/>
            <p:cNvSpPr/>
            <p:nvPr/>
          </p:nvSpPr>
          <p:spPr>
            <a:xfrm>
              <a:off x="3275856" y="4005064"/>
              <a:ext cx="2592288" cy="64807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GB" dirty="0" smtClean="0"/>
                <a:t>Stage</a:t>
              </a:r>
              <a:endParaRPr lang="en-GB" dirty="0"/>
            </a:p>
          </p:txBody>
        </p:sp>
        <p:sp>
          <p:nvSpPr>
            <p:cNvPr id="25" name="Rectangle 24"/>
            <p:cNvSpPr/>
            <p:nvPr/>
          </p:nvSpPr>
          <p:spPr>
            <a:xfrm>
              <a:off x="6660232" y="4005064"/>
              <a:ext cx="1728192" cy="64807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GB" dirty="0" smtClean="0"/>
                <a:t>Stage</a:t>
              </a:r>
              <a:endParaRPr lang="en-GB" dirty="0"/>
            </a:p>
          </p:txBody>
        </p:sp>
        <p:sp>
          <p:nvSpPr>
            <p:cNvPr id="26" name="Rectangle 25"/>
            <p:cNvSpPr/>
            <p:nvPr/>
          </p:nvSpPr>
          <p:spPr>
            <a:xfrm>
              <a:off x="1907704" y="5589240"/>
              <a:ext cx="1728192" cy="64807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GB" dirty="0" smtClean="0"/>
                <a:t>Stage</a:t>
              </a:r>
              <a:endParaRPr lang="en-GB" dirty="0"/>
            </a:p>
          </p:txBody>
        </p:sp>
        <p:sp>
          <p:nvSpPr>
            <p:cNvPr id="28" name="Rectangle 27"/>
            <p:cNvSpPr/>
            <p:nvPr/>
          </p:nvSpPr>
          <p:spPr>
            <a:xfrm>
              <a:off x="4139952" y="5589240"/>
              <a:ext cx="1728192" cy="64807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GB" dirty="0" smtClean="0"/>
                <a:t>Stage</a:t>
              </a:r>
              <a:endParaRPr lang="en-GB" dirty="0"/>
            </a:p>
          </p:txBody>
        </p:sp>
        <p:sp>
          <p:nvSpPr>
            <p:cNvPr id="31" name="Rectangle 30"/>
            <p:cNvSpPr/>
            <p:nvPr/>
          </p:nvSpPr>
          <p:spPr>
            <a:xfrm>
              <a:off x="3275856" y="4797152"/>
              <a:ext cx="1008112" cy="36004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GB" dirty="0" smtClean="0"/>
                <a:t>substage</a:t>
              </a:r>
              <a:endParaRPr lang="en-GB" dirty="0"/>
            </a:p>
          </p:txBody>
        </p:sp>
        <p:sp>
          <p:nvSpPr>
            <p:cNvPr id="32" name="Rectangle 31"/>
            <p:cNvSpPr/>
            <p:nvPr/>
          </p:nvSpPr>
          <p:spPr>
            <a:xfrm>
              <a:off x="4860032" y="4797152"/>
              <a:ext cx="1008112" cy="36004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GB" dirty="0" smtClean="0"/>
                <a:t>substage</a:t>
              </a:r>
              <a:endParaRPr lang="en-GB" dirty="0"/>
            </a:p>
          </p:txBody>
        </p:sp>
        <p:cxnSp>
          <p:nvCxnSpPr>
            <p:cNvPr id="34" name="Straight Arrow Connector 33"/>
            <p:cNvCxnSpPr>
              <a:stCxn id="22" idx="3"/>
              <a:endCxn id="23" idx="1"/>
            </p:cNvCxnSpPr>
            <p:nvPr/>
          </p:nvCxnSpPr>
          <p:spPr>
            <a:xfrm>
              <a:off x="2483768" y="4329100"/>
              <a:ext cx="792088"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6" name="Straight Arrow Connector 35"/>
            <p:cNvCxnSpPr>
              <a:stCxn id="23" idx="3"/>
              <a:endCxn id="25" idx="1"/>
            </p:cNvCxnSpPr>
            <p:nvPr/>
          </p:nvCxnSpPr>
          <p:spPr>
            <a:xfrm>
              <a:off x="5868144" y="4329100"/>
              <a:ext cx="792088"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7" name="Straight Arrow Connector 36"/>
            <p:cNvCxnSpPr>
              <a:stCxn id="26" idx="3"/>
              <a:endCxn id="28" idx="1"/>
            </p:cNvCxnSpPr>
            <p:nvPr/>
          </p:nvCxnSpPr>
          <p:spPr>
            <a:xfrm>
              <a:off x="3635896" y="5913276"/>
              <a:ext cx="504056"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8" name="Straight Connector 37"/>
            <p:cNvCxnSpPr>
              <a:stCxn id="25" idx="2"/>
            </p:cNvCxnSpPr>
            <p:nvPr/>
          </p:nvCxnSpPr>
          <p:spPr>
            <a:xfrm>
              <a:off x="7524328" y="4653136"/>
              <a:ext cx="0" cy="720080"/>
            </a:xfrm>
            <a:prstGeom prst="line">
              <a:avLst/>
            </a:prstGeom>
            <a:ln/>
          </p:spPr>
          <p:style>
            <a:lnRef idx="2">
              <a:schemeClr val="dk1"/>
            </a:lnRef>
            <a:fillRef idx="1">
              <a:schemeClr val="lt1"/>
            </a:fillRef>
            <a:effectRef idx="0">
              <a:schemeClr val="dk1"/>
            </a:effectRef>
            <a:fontRef idx="minor">
              <a:schemeClr val="dk1"/>
            </a:fontRef>
          </p:style>
        </p:cxnSp>
        <p:cxnSp>
          <p:nvCxnSpPr>
            <p:cNvPr id="39" name="Straight Connector 38"/>
            <p:cNvCxnSpPr/>
            <p:nvPr/>
          </p:nvCxnSpPr>
          <p:spPr>
            <a:xfrm flipH="1">
              <a:off x="1187624" y="5373216"/>
              <a:ext cx="6336704" cy="0"/>
            </a:xfrm>
            <a:prstGeom prst="line">
              <a:avLst/>
            </a:prstGeom>
            <a:ln/>
          </p:spPr>
          <p:style>
            <a:lnRef idx="2">
              <a:schemeClr val="dk1"/>
            </a:lnRef>
            <a:fillRef idx="1">
              <a:schemeClr val="lt1"/>
            </a:fillRef>
            <a:effectRef idx="0">
              <a:schemeClr val="dk1"/>
            </a:effectRef>
            <a:fontRef idx="minor">
              <a:schemeClr val="dk1"/>
            </a:fontRef>
          </p:style>
        </p:cxnSp>
        <p:cxnSp>
          <p:nvCxnSpPr>
            <p:cNvPr id="40" name="Straight Arrow Connector 39"/>
            <p:cNvCxnSpPr/>
            <p:nvPr/>
          </p:nvCxnSpPr>
          <p:spPr>
            <a:xfrm>
              <a:off x="1187624" y="5949280"/>
              <a:ext cx="720080"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41" name="Straight Connector 40"/>
            <p:cNvCxnSpPr/>
            <p:nvPr/>
          </p:nvCxnSpPr>
          <p:spPr>
            <a:xfrm>
              <a:off x="1187624" y="5373216"/>
              <a:ext cx="0" cy="576064"/>
            </a:xfrm>
            <a:prstGeom prst="line">
              <a:avLst/>
            </a:prstGeom>
            <a:ln/>
          </p:spPr>
          <p:style>
            <a:lnRef idx="2">
              <a:schemeClr val="dk1"/>
            </a:lnRef>
            <a:fillRef idx="1">
              <a:schemeClr val="lt1"/>
            </a:fillRef>
            <a:effectRef idx="0">
              <a:schemeClr val="dk1"/>
            </a:effectRef>
            <a:fontRef idx="minor">
              <a:schemeClr val="dk1"/>
            </a:fontRef>
          </p:style>
        </p:cxnSp>
        <p:cxnSp>
          <p:nvCxnSpPr>
            <p:cNvPr id="42" name="Straight Connector 41"/>
            <p:cNvCxnSpPr>
              <a:stCxn id="31" idx="0"/>
            </p:cNvCxnSpPr>
            <p:nvPr/>
          </p:nvCxnSpPr>
          <p:spPr>
            <a:xfrm flipV="1">
              <a:off x="3779912" y="4653136"/>
              <a:ext cx="0" cy="144016"/>
            </a:xfrm>
            <a:prstGeom prst="line">
              <a:avLst/>
            </a:prstGeom>
            <a:ln/>
          </p:spPr>
          <p:style>
            <a:lnRef idx="2">
              <a:schemeClr val="dk1"/>
            </a:lnRef>
            <a:fillRef idx="1">
              <a:schemeClr val="lt1"/>
            </a:fillRef>
            <a:effectRef idx="0">
              <a:schemeClr val="dk1"/>
            </a:effectRef>
            <a:fontRef idx="minor">
              <a:schemeClr val="dk1"/>
            </a:fontRef>
          </p:style>
        </p:cxnSp>
        <p:cxnSp>
          <p:nvCxnSpPr>
            <p:cNvPr id="43" name="Straight Connector 42"/>
            <p:cNvCxnSpPr>
              <a:stCxn id="32" idx="0"/>
            </p:cNvCxnSpPr>
            <p:nvPr/>
          </p:nvCxnSpPr>
          <p:spPr>
            <a:xfrm flipV="1">
              <a:off x="5364088" y="4653136"/>
              <a:ext cx="0" cy="144016"/>
            </a:xfrm>
            <a:prstGeom prst="line">
              <a:avLst/>
            </a:prstGeom>
            <a:ln/>
          </p:spPr>
          <p:style>
            <a:lnRef idx="2">
              <a:schemeClr val="dk1"/>
            </a:lnRef>
            <a:fillRef idx="1">
              <a:schemeClr val="lt1"/>
            </a:fillRef>
            <a:effectRef idx="0">
              <a:schemeClr val="dk1"/>
            </a:effectRef>
            <a:fontRef idx="minor">
              <a:schemeClr val="dk1"/>
            </a:fontRef>
          </p:style>
        </p:cxnSp>
      </p:grpSp>
      <p:sp>
        <p:nvSpPr>
          <p:cNvPr id="44" name="TextBox 43"/>
          <p:cNvSpPr txBox="1"/>
          <p:nvPr/>
        </p:nvSpPr>
        <p:spPr>
          <a:xfrm>
            <a:off x="1727684" y="5229200"/>
            <a:ext cx="6264696" cy="1015663"/>
          </a:xfrm>
          <a:prstGeom prst="rect">
            <a:avLst/>
          </a:prstGeom>
          <a:noFill/>
        </p:spPr>
        <p:txBody>
          <a:bodyPr wrap="square" rtlCol="0">
            <a:spAutoFit/>
          </a:bodyPr>
          <a:lstStyle/>
          <a:p>
            <a:r>
              <a:rPr lang="en-GB" sz="2000" dirty="0" smtClean="0"/>
              <a:t>A correctly drawn Flow Map should always have its own title so people reading the map are instantly aware of the process that it represents.</a:t>
            </a:r>
            <a:endParaRPr lang="en-GB" sz="2000" dirty="0"/>
          </a:p>
        </p:txBody>
      </p:sp>
      <p:sp>
        <p:nvSpPr>
          <p:cNvPr id="33" name="TextBox 32"/>
          <p:cNvSpPr txBox="1"/>
          <p:nvPr/>
        </p:nvSpPr>
        <p:spPr>
          <a:xfrm>
            <a:off x="1043608" y="332656"/>
            <a:ext cx="6480720" cy="461665"/>
          </a:xfrm>
          <a:prstGeom prst="rect">
            <a:avLst/>
          </a:prstGeom>
          <a:noFill/>
        </p:spPr>
        <p:txBody>
          <a:bodyPr wrap="square" rtlCol="0">
            <a:spAutoFit/>
          </a:bodyPr>
          <a:lstStyle/>
          <a:p>
            <a:r>
              <a:rPr lang="en-GB" sz="2400" b="1" u="sng" dirty="0" smtClean="0"/>
              <a:t>‘An Introduction to the ‘Sedgefield Learning Box’</a:t>
            </a:r>
          </a:p>
        </p:txBody>
      </p:sp>
      <p:sp>
        <p:nvSpPr>
          <p:cNvPr id="35" name="Rectangle 34"/>
          <p:cNvSpPr/>
          <p:nvPr/>
        </p:nvSpPr>
        <p:spPr>
          <a:xfrm>
            <a:off x="5837371" y="6039964"/>
            <a:ext cx="3202395" cy="720080"/>
          </a:xfrm>
          <a:prstGeom prst="rect">
            <a:avLst/>
          </a:prstGeom>
          <a:ln w="38100"/>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GB" sz="2400" b="1" dirty="0" smtClean="0"/>
              <a:t>Sequencing and Ordering</a:t>
            </a:r>
            <a:endParaRPr lang="en-GB" sz="2400" b="1" dirty="0"/>
          </a:p>
        </p:txBody>
      </p:sp>
    </p:spTree>
    <p:extLst>
      <p:ext uri="{BB962C8B-B14F-4D97-AF65-F5344CB8AC3E}">
        <p14:creationId xmlns:p14="http://schemas.microsoft.com/office/powerpoint/2010/main" val="30338945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p:nvPr/>
        </p:nvGrpSpPr>
        <p:grpSpPr>
          <a:xfrm>
            <a:off x="179512" y="188640"/>
            <a:ext cx="8784976" cy="6480720"/>
            <a:chOff x="179512" y="188640"/>
            <a:chExt cx="8784976" cy="6480720"/>
          </a:xfrm>
        </p:grpSpPr>
        <p:pic>
          <p:nvPicPr>
            <p:cNvPr id="4" name="Picture 3"/>
            <p:cNvPicPr/>
            <p:nvPr/>
          </p:nvPicPr>
          <p:blipFill>
            <a:blip r:embed="rId3" cstate="print"/>
            <a:srcRect/>
            <a:stretch>
              <a:fillRect/>
            </a:stretch>
          </p:blipFill>
          <p:spPr bwMode="auto">
            <a:xfrm>
              <a:off x="323528" y="332656"/>
              <a:ext cx="669891" cy="673769"/>
            </a:xfrm>
            <a:prstGeom prst="rect">
              <a:avLst/>
            </a:prstGeom>
            <a:noFill/>
            <a:ln w="9525">
              <a:noFill/>
              <a:miter lim="800000"/>
              <a:headEnd/>
              <a:tailEnd/>
            </a:ln>
          </p:spPr>
        </p:pic>
        <p:pic>
          <p:nvPicPr>
            <p:cNvPr id="5" name="Picture 4" descr="The Learning Box Logo Green.JPG"/>
            <p:cNvPicPr/>
            <p:nvPr/>
          </p:nvPicPr>
          <p:blipFill>
            <a:blip r:embed="rId4" cstate="print"/>
            <a:stretch>
              <a:fillRect/>
            </a:stretch>
          </p:blipFill>
          <p:spPr>
            <a:xfrm>
              <a:off x="7398344" y="332656"/>
              <a:ext cx="1477990" cy="720080"/>
            </a:xfrm>
            <a:prstGeom prst="rect">
              <a:avLst/>
            </a:prstGeom>
          </p:spPr>
        </p:pic>
        <p:grpSp>
          <p:nvGrpSpPr>
            <p:cNvPr id="3" name="Group 11"/>
            <p:cNvGrpSpPr/>
            <p:nvPr/>
          </p:nvGrpSpPr>
          <p:grpSpPr>
            <a:xfrm>
              <a:off x="179512" y="188640"/>
              <a:ext cx="8784976" cy="6480720"/>
              <a:chOff x="179512" y="188640"/>
              <a:chExt cx="8784976" cy="6480720"/>
            </a:xfr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p:grpSpPr>
          <p:sp>
            <p:nvSpPr>
              <p:cNvPr id="7" name="Rectangle 6"/>
              <p:cNvSpPr/>
              <p:nvPr/>
            </p:nvSpPr>
            <p:spPr>
              <a:xfrm>
                <a:off x="179512" y="260648"/>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892480" y="188640"/>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79512" y="188640"/>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51520" y="6597352"/>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9" name="Rounded Rectangle 18"/>
          <p:cNvSpPr/>
          <p:nvPr/>
        </p:nvSpPr>
        <p:spPr>
          <a:xfrm>
            <a:off x="539552" y="1268760"/>
            <a:ext cx="7992888" cy="1440160"/>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2000" dirty="0" smtClean="0"/>
              <a:t>The Tree Map is a tool that helps us to classify things and ideas.  On the top line of the Tree Map, the category name or main idea being considered should be written.  A connecting line then comes down and connects together the various sub-categories or supporting ideas.     </a:t>
            </a:r>
            <a:endParaRPr lang="en-GB" sz="2000" dirty="0"/>
          </a:p>
        </p:txBody>
      </p:sp>
      <p:pic>
        <p:nvPicPr>
          <p:cNvPr id="23" name="Picture 22" descr="Thinking Maps Final Design.JPG"/>
          <p:cNvPicPr/>
          <p:nvPr/>
        </p:nvPicPr>
        <p:blipFill>
          <a:blip r:embed="rId5" cstate="print"/>
          <a:srcRect/>
          <a:stretch>
            <a:fillRect/>
          </a:stretch>
        </p:blipFill>
        <p:spPr>
          <a:xfrm>
            <a:off x="395536" y="5517232"/>
            <a:ext cx="1008112" cy="982352"/>
          </a:xfrm>
          <a:prstGeom prst="rect">
            <a:avLst/>
          </a:prstGeom>
        </p:spPr>
      </p:pic>
      <p:pic>
        <p:nvPicPr>
          <p:cNvPr id="1026" name="Picture 2"/>
          <p:cNvPicPr>
            <a:picLocks noChangeAspect="1" noChangeArrowheads="1"/>
          </p:cNvPicPr>
          <p:nvPr/>
        </p:nvPicPr>
        <p:blipFill>
          <a:blip r:embed="rId6" cstate="print"/>
          <a:srcRect l="36246" t="46875" r="20033" b="12766"/>
          <a:stretch>
            <a:fillRect/>
          </a:stretch>
        </p:blipFill>
        <p:spPr bwMode="auto">
          <a:xfrm>
            <a:off x="3347864" y="2996952"/>
            <a:ext cx="5184576" cy="2952328"/>
          </a:xfrm>
          <a:prstGeom prst="rect">
            <a:avLst/>
          </a:prstGeom>
          <a:noFill/>
          <a:ln w="9525">
            <a:noFill/>
            <a:miter lim="800000"/>
            <a:headEnd/>
            <a:tailEnd/>
          </a:ln>
        </p:spPr>
      </p:pic>
      <p:sp>
        <p:nvSpPr>
          <p:cNvPr id="79" name="TextBox 78"/>
          <p:cNvSpPr txBox="1"/>
          <p:nvPr/>
        </p:nvSpPr>
        <p:spPr>
          <a:xfrm>
            <a:off x="467544" y="3140968"/>
            <a:ext cx="2808312" cy="1938992"/>
          </a:xfrm>
          <a:prstGeom prst="rect">
            <a:avLst/>
          </a:prstGeom>
          <a:noFill/>
        </p:spPr>
        <p:txBody>
          <a:bodyPr wrap="square" rtlCol="0">
            <a:spAutoFit/>
          </a:bodyPr>
          <a:lstStyle/>
          <a:p>
            <a:r>
              <a:rPr lang="en-GB" sz="2000" dirty="0" smtClean="0"/>
              <a:t>A Tree Map can be organised into however many sub-categories are needed to effectively categorise whatever is being considered.</a:t>
            </a:r>
            <a:endParaRPr lang="en-GB" sz="2000" dirty="0"/>
          </a:p>
        </p:txBody>
      </p:sp>
      <p:sp>
        <p:nvSpPr>
          <p:cNvPr id="16" name="TextBox 15"/>
          <p:cNvSpPr txBox="1"/>
          <p:nvPr/>
        </p:nvSpPr>
        <p:spPr>
          <a:xfrm>
            <a:off x="1043608" y="332656"/>
            <a:ext cx="6480720" cy="461665"/>
          </a:xfrm>
          <a:prstGeom prst="rect">
            <a:avLst/>
          </a:prstGeom>
          <a:noFill/>
        </p:spPr>
        <p:txBody>
          <a:bodyPr wrap="square" rtlCol="0">
            <a:spAutoFit/>
          </a:bodyPr>
          <a:lstStyle/>
          <a:p>
            <a:r>
              <a:rPr lang="en-GB" sz="2400" b="1" u="sng" dirty="0" smtClean="0"/>
              <a:t>‘An Introduction to the ‘Sedgefield Learning Box’</a:t>
            </a:r>
          </a:p>
        </p:txBody>
      </p:sp>
      <p:sp>
        <p:nvSpPr>
          <p:cNvPr id="17" name="Rectangle 16"/>
          <p:cNvSpPr/>
          <p:nvPr/>
        </p:nvSpPr>
        <p:spPr>
          <a:xfrm>
            <a:off x="5837371" y="6039964"/>
            <a:ext cx="3202395" cy="720080"/>
          </a:xfrm>
          <a:prstGeom prst="rect">
            <a:avLst/>
          </a:prstGeom>
          <a:ln w="38100"/>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GB" sz="2400" b="1" dirty="0" smtClean="0"/>
              <a:t>Classifying and Grouping</a:t>
            </a:r>
            <a:endParaRPr lang="en-GB" sz="2400" b="1" dirty="0"/>
          </a:p>
        </p:txBody>
      </p:sp>
    </p:spTree>
    <p:extLst>
      <p:ext uri="{BB962C8B-B14F-4D97-AF65-F5344CB8AC3E}">
        <p14:creationId xmlns:p14="http://schemas.microsoft.com/office/powerpoint/2010/main" val="42257215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p:nvPr/>
        </p:nvGrpSpPr>
        <p:grpSpPr>
          <a:xfrm>
            <a:off x="179512" y="188640"/>
            <a:ext cx="8784976" cy="6480720"/>
            <a:chOff x="179512" y="188640"/>
            <a:chExt cx="8784976" cy="6480720"/>
          </a:xfrm>
        </p:grpSpPr>
        <p:pic>
          <p:nvPicPr>
            <p:cNvPr id="4" name="Picture 3"/>
            <p:cNvPicPr/>
            <p:nvPr/>
          </p:nvPicPr>
          <p:blipFill>
            <a:blip r:embed="rId3" cstate="print"/>
            <a:srcRect/>
            <a:stretch>
              <a:fillRect/>
            </a:stretch>
          </p:blipFill>
          <p:spPr bwMode="auto">
            <a:xfrm>
              <a:off x="323528" y="332656"/>
              <a:ext cx="669891" cy="673769"/>
            </a:xfrm>
            <a:prstGeom prst="rect">
              <a:avLst/>
            </a:prstGeom>
            <a:noFill/>
            <a:ln w="9525">
              <a:noFill/>
              <a:miter lim="800000"/>
              <a:headEnd/>
              <a:tailEnd/>
            </a:ln>
          </p:spPr>
        </p:pic>
        <p:pic>
          <p:nvPicPr>
            <p:cNvPr id="5" name="Picture 4" descr="The Learning Box Logo Green.JPG"/>
            <p:cNvPicPr/>
            <p:nvPr/>
          </p:nvPicPr>
          <p:blipFill>
            <a:blip r:embed="rId4" cstate="print"/>
            <a:stretch>
              <a:fillRect/>
            </a:stretch>
          </p:blipFill>
          <p:spPr>
            <a:xfrm>
              <a:off x="7398344" y="332656"/>
              <a:ext cx="1477990" cy="720080"/>
            </a:xfrm>
            <a:prstGeom prst="rect">
              <a:avLst/>
            </a:prstGeom>
          </p:spPr>
        </p:pic>
        <p:grpSp>
          <p:nvGrpSpPr>
            <p:cNvPr id="3" name="Group 11"/>
            <p:cNvGrpSpPr/>
            <p:nvPr/>
          </p:nvGrpSpPr>
          <p:grpSpPr>
            <a:xfrm>
              <a:off x="179512" y="188640"/>
              <a:ext cx="8784976" cy="6480720"/>
              <a:chOff x="179512" y="188640"/>
              <a:chExt cx="8784976" cy="6480720"/>
            </a:xfr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p:grpSpPr>
          <p:sp>
            <p:nvSpPr>
              <p:cNvPr id="7" name="Rectangle 6"/>
              <p:cNvSpPr/>
              <p:nvPr/>
            </p:nvSpPr>
            <p:spPr>
              <a:xfrm>
                <a:off x="179512" y="260648"/>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892480" y="188640"/>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79512" y="188640"/>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51520" y="6597352"/>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9" name="Rounded Rectangle 18"/>
          <p:cNvSpPr/>
          <p:nvPr/>
        </p:nvSpPr>
        <p:spPr>
          <a:xfrm>
            <a:off x="539552" y="1268760"/>
            <a:ext cx="7992888" cy="1440160"/>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dirty="0" smtClean="0"/>
              <a:t>The Brace Map is used to take one physical object and then to break it down into the parts that go together in order to make it.  On the line to the left of the Map, write the name of whatever is being broken down.  On the lines within the first brace to the right, write the major parts of the object.  As the braces move further to the right, the parts will become smaller and smaller.</a:t>
            </a:r>
            <a:endParaRPr lang="en-GB" dirty="0"/>
          </a:p>
        </p:txBody>
      </p:sp>
      <p:pic>
        <p:nvPicPr>
          <p:cNvPr id="16" name="Picture 15" descr="Thinking Maps Final Design.JPG"/>
          <p:cNvPicPr/>
          <p:nvPr/>
        </p:nvPicPr>
        <p:blipFill>
          <a:blip r:embed="rId5" cstate="print"/>
          <a:srcRect/>
          <a:stretch>
            <a:fillRect/>
          </a:stretch>
        </p:blipFill>
        <p:spPr>
          <a:xfrm>
            <a:off x="1043608" y="4949879"/>
            <a:ext cx="1069467" cy="837729"/>
          </a:xfrm>
          <a:prstGeom prst="rect">
            <a:avLst/>
          </a:prstGeom>
        </p:spPr>
      </p:pic>
      <p:grpSp>
        <p:nvGrpSpPr>
          <p:cNvPr id="36" name="Group 35"/>
          <p:cNvGrpSpPr/>
          <p:nvPr/>
        </p:nvGrpSpPr>
        <p:grpSpPr>
          <a:xfrm>
            <a:off x="1115616" y="3068960"/>
            <a:ext cx="6915093" cy="2040766"/>
            <a:chOff x="899592" y="3068960"/>
            <a:chExt cx="6915093" cy="2040766"/>
          </a:xfrm>
        </p:grpSpPr>
        <p:grpSp>
          <p:nvGrpSpPr>
            <p:cNvPr id="17" name="Group 16"/>
            <p:cNvGrpSpPr/>
            <p:nvPr/>
          </p:nvGrpSpPr>
          <p:grpSpPr>
            <a:xfrm>
              <a:off x="899592" y="3068960"/>
              <a:ext cx="6915093" cy="2040766"/>
              <a:chOff x="930970" y="1428750"/>
              <a:chExt cx="6915093" cy="3007369"/>
            </a:xfrm>
          </p:grpSpPr>
          <p:sp>
            <p:nvSpPr>
              <p:cNvPr id="18" name="AutoShape 5"/>
              <p:cNvSpPr>
                <a:spLocks/>
              </p:cNvSpPr>
              <p:nvPr/>
            </p:nvSpPr>
            <p:spPr bwMode="auto">
              <a:xfrm>
                <a:off x="2301447" y="2096781"/>
                <a:ext cx="1409824" cy="2339338"/>
              </a:xfrm>
              <a:prstGeom prst="leftBrace">
                <a:avLst>
                  <a:gd name="adj1" fmla="val 20590"/>
                  <a:gd name="adj2" fmla="val 50000"/>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20" name="Rectangle 6"/>
              <p:cNvSpPr>
                <a:spLocks noChangeArrowheads="1"/>
              </p:cNvSpPr>
              <p:nvPr/>
            </p:nvSpPr>
            <p:spPr bwMode="auto">
              <a:xfrm>
                <a:off x="930970" y="2914351"/>
                <a:ext cx="1492110" cy="668031"/>
              </a:xfrm>
              <a:prstGeom prst="rect">
                <a:avLst/>
              </a:prstGeom>
              <a:noFill/>
              <a:ln w="9525" algn="ctr">
                <a:solidFill>
                  <a:schemeClr val="bg1"/>
                </a:solidFill>
                <a:miter lim="800000"/>
                <a:headEnd/>
                <a:tailEnd/>
              </a:ln>
            </p:spPr>
            <p:txBody>
              <a:bodyPr anchor="ctr"/>
              <a:lstStyle/>
              <a:p>
                <a:r>
                  <a:rPr lang="en-GB" sz="1600" dirty="0"/>
                  <a:t>Whole object</a:t>
                </a:r>
              </a:p>
            </p:txBody>
          </p:sp>
          <p:sp>
            <p:nvSpPr>
              <p:cNvPr id="21" name="Rectangle 7"/>
              <p:cNvSpPr>
                <a:spLocks noChangeArrowheads="1"/>
              </p:cNvSpPr>
              <p:nvPr/>
            </p:nvSpPr>
            <p:spPr bwMode="auto">
              <a:xfrm>
                <a:off x="3877671" y="1929774"/>
                <a:ext cx="1574395" cy="445764"/>
              </a:xfrm>
              <a:prstGeom prst="rect">
                <a:avLst/>
              </a:prstGeom>
              <a:noFill/>
              <a:ln w="9525" algn="ctr">
                <a:solidFill>
                  <a:schemeClr val="bg1"/>
                </a:solidFill>
                <a:miter lim="800000"/>
                <a:headEnd/>
                <a:tailEnd/>
              </a:ln>
            </p:spPr>
            <p:txBody>
              <a:bodyPr wrap="none" anchor="ctr"/>
              <a:lstStyle/>
              <a:p>
                <a:r>
                  <a:rPr lang="en-GB"/>
                  <a:t>Part</a:t>
                </a:r>
              </a:p>
            </p:txBody>
          </p:sp>
          <p:sp>
            <p:nvSpPr>
              <p:cNvPr id="22" name="Rectangle 8"/>
              <p:cNvSpPr>
                <a:spLocks noChangeArrowheads="1"/>
              </p:cNvSpPr>
              <p:nvPr/>
            </p:nvSpPr>
            <p:spPr bwMode="auto">
              <a:xfrm>
                <a:off x="3883298" y="2808237"/>
                <a:ext cx="1574395" cy="445764"/>
              </a:xfrm>
              <a:prstGeom prst="rect">
                <a:avLst/>
              </a:prstGeom>
              <a:noFill/>
              <a:ln w="9525" algn="ctr">
                <a:solidFill>
                  <a:schemeClr val="bg1"/>
                </a:solidFill>
                <a:miter lim="800000"/>
                <a:headEnd/>
                <a:tailEnd/>
              </a:ln>
            </p:spPr>
            <p:txBody>
              <a:bodyPr wrap="none" anchor="ctr"/>
              <a:lstStyle/>
              <a:p>
                <a:r>
                  <a:rPr lang="en-GB" dirty="0"/>
                  <a:t>Part</a:t>
                </a:r>
              </a:p>
            </p:txBody>
          </p:sp>
          <p:sp>
            <p:nvSpPr>
              <p:cNvPr id="24" name="Rectangle 9"/>
              <p:cNvSpPr>
                <a:spLocks noChangeArrowheads="1"/>
              </p:cNvSpPr>
              <p:nvPr/>
            </p:nvSpPr>
            <p:spPr bwMode="auto">
              <a:xfrm>
                <a:off x="3883298" y="3869381"/>
                <a:ext cx="1574395" cy="445764"/>
              </a:xfrm>
              <a:prstGeom prst="rect">
                <a:avLst/>
              </a:prstGeom>
              <a:noFill/>
              <a:ln w="9525" algn="ctr">
                <a:solidFill>
                  <a:schemeClr val="bg1"/>
                </a:solidFill>
                <a:miter lim="800000"/>
                <a:headEnd/>
                <a:tailEnd/>
              </a:ln>
            </p:spPr>
            <p:txBody>
              <a:bodyPr wrap="none" anchor="ctr"/>
              <a:lstStyle/>
              <a:p>
                <a:r>
                  <a:rPr lang="en-GB" dirty="0"/>
                  <a:t>Part</a:t>
                </a:r>
              </a:p>
            </p:txBody>
          </p:sp>
          <p:sp>
            <p:nvSpPr>
              <p:cNvPr id="25" name="AutoShape 10"/>
              <p:cNvSpPr>
                <a:spLocks/>
              </p:cNvSpPr>
              <p:nvPr/>
            </p:nvSpPr>
            <p:spPr bwMode="auto">
              <a:xfrm>
                <a:off x="4747394" y="1428750"/>
                <a:ext cx="994740" cy="1392551"/>
              </a:xfrm>
              <a:prstGeom prst="leftBrace">
                <a:avLst>
                  <a:gd name="adj1" fmla="val 17371"/>
                  <a:gd name="adj2" fmla="val 50000"/>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26" name="Rectangle 11"/>
              <p:cNvSpPr>
                <a:spLocks noChangeArrowheads="1"/>
              </p:cNvSpPr>
              <p:nvPr/>
            </p:nvSpPr>
            <p:spPr bwMode="auto">
              <a:xfrm>
                <a:off x="6187554" y="1428750"/>
                <a:ext cx="1658509" cy="445764"/>
              </a:xfrm>
              <a:prstGeom prst="rect">
                <a:avLst/>
              </a:prstGeom>
              <a:noFill/>
              <a:ln w="9525" algn="ctr">
                <a:solidFill>
                  <a:schemeClr val="bg1"/>
                </a:solidFill>
                <a:miter lim="800000"/>
                <a:headEnd/>
                <a:tailEnd/>
              </a:ln>
            </p:spPr>
            <p:txBody>
              <a:bodyPr wrap="none" anchor="ctr"/>
              <a:lstStyle/>
              <a:p>
                <a:r>
                  <a:rPr lang="en-GB" dirty="0"/>
                  <a:t>Part</a:t>
                </a:r>
              </a:p>
            </p:txBody>
          </p:sp>
          <p:sp>
            <p:nvSpPr>
              <p:cNvPr id="27" name="Rectangle 12"/>
              <p:cNvSpPr>
                <a:spLocks noChangeArrowheads="1"/>
              </p:cNvSpPr>
              <p:nvPr/>
            </p:nvSpPr>
            <p:spPr bwMode="auto">
              <a:xfrm>
                <a:off x="6187554" y="2065436"/>
                <a:ext cx="1658509" cy="445764"/>
              </a:xfrm>
              <a:prstGeom prst="rect">
                <a:avLst/>
              </a:prstGeom>
              <a:noFill/>
              <a:ln w="9525" algn="ctr">
                <a:solidFill>
                  <a:schemeClr val="bg1"/>
                </a:solidFill>
                <a:miter lim="800000"/>
                <a:headEnd/>
                <a:tailEnd/>
              </a:ln>
            </p:spPr>
            <p:txBody>
              <a:bodyPr wrap="none" anchor="ctr"/>
              <a:lstStyle/>
              <a:p>
                <a:r>
                  <a:rPr lang="en-GB" dirty="0"/>
                  <a:t>Part</a:t>
                </a:r>
              </a:p>
            </p:txBody>
          </p:sp>
        </p:grpSp>
        <p:cxnSp>
          <p:nvCxnSpPr>
            <p:cNvPr id="29" name="Straight Connector 28"/>
            <p:cNvCxnSpPr/>
            <p:nvPr/>
          </p:nvCxnSpPr>
          <p:spPr>
            <a:xfrm>
              <a:off x="899592" y="4509120"/>
              <a:ext cx="1224136" cy="0"/>
            </a:xfrm>
            <a:prstGeom prst="line">
              <a:avLst/>
            </a:prstGeom>
          </p:spPr>
          <p:style>
            <a:lnRef idx="2">
              <a:schemeClr val="dk1"/>
            </a:lnRef>
            <a:fillRef idx="0">
              <a:schemeClr val="dk1"/>
            </a:fillRef>
            <a:effectRef idx="1">
              <a:schemeClr val="dk1"/>
            </a:effectRef>
            <a:fontRef idx="minor">
              <a:schemeClr val="tx1"/>
            </a:fontRef>
          </p:style>
        </p:cxnSp>
        <p:cxnSp>
          <p:nvCxnSpPr>
            <p:cNvPr id="30" name="Straight Connector 29"/>
            <p:cNvCxnSpPr/>
            <p:nvPr/>
          </p:nvCxnSpPr>
          <p:spPr>
            <a:xfrm>
              <a:off x="3563888" y="3717032"/>
              <a:ext cx="1152128" cy="0"/>
            </a:xfrm>
            <a:prstGeom prst="line">
              <a:avLst/>
            </a:prstGeom>
          </p:spPr>
          <p:style>
            <a:lnRef idx="2">
              <a:schemeClr val="dk1"/>
            </a:lnRef>
            <a:fillRef idx="0">
              <a:schemeClr val="dk1"/>
            </a:fillRef>
            <a:effectRef idx="1">
              <a:schemeClr val="dk1"/>
            </a:effectRef>
            <a:fontRef idx="minor">
              <a:schemeClr val="tx1"/>
            </a:fontRef>
          </p:style>
        </p:cxnSp>
        <p:cxnSp>
          <p:nvCxnSpPr>
            <p:cNvPr id="31" name="Straight Connector 30"/>
            <p:cNvCxnSpPr/>
            <p:nvPr/>
          </p:nvCxnSpPr>
          <p:spPr>
            <a:xfrm>
              <a:off x="3563888" y="4365104"/>
              <a:ext cx="1152128" cy="0"/>
            </a:xfrm>
            <a:prstGeom prst="line">
              <a:avLst/>
            </a:prstGeom>
          </p:spPr>
          <p:style>
            <a:lnRef idx="2">
              <a:schemeClr val="dk1"/>
            </a:lnRef>
            <a:fillRef idx="0">
              <a:schemeClr val="dk1"/>
            </a:fillRef>
            <a:effectRef idx="1">
              <a:schemeClr val="dk1"/>
            </a:effectRef>
            <a:fontRef idx="minor">
              <a:schemeClr val="tx1"/>
            </a:fontRef>
          </p:style>
        </p:cxnSp>
        <p:cxnSp>
          <p:nvCxnSpPr>
            <p:cNvPr id="32" name="Straight Connector 31"/>
            <p:cNvCxnSpPr/>
            <p:nvPr/>
          </p:nvCxnSpPr>
          <p:spPr>
            <a:xfrm>
              <a:off x="3563888" y="5013176"/>
              <a:ext cx="1152128" cy="0"/>
            </a:xfrm>
            <a:prstGeom prst="line">
              <a:avLst/>
            </a:prstGeom>
          </p:spPr>
          <p:style>
            <a:lnRef idx="2">
              <a:schemeClr val="dk1"/>
            </a:lnRef>
            <a:fillRef idx="0">
              <a:schemeClr val="dk1"/>
            </a:fillRef>
            <a:effectRef idx="1">
              <a:schemeClr val="dk1"/>
            </a:effectRef>
            <a:fontRef idx="minor">
              <a:schemeClr val="tx1"/>
            </a:fontRef>
          </p:style>
        </p:cxnSp>
        <p:cxnSp>
          <p:nvCxnSpPr>
            <p:cNvPr id="33" name="Straight Connector 32"/>
            <p:cNvCxnSpPr/>
            <p:nvPr/>
          </p:nvCxnSpPr>
          <p:spPr>
            <a:xfrm>
              <a:off x="5796136" y="3356992"/>
              <a:ext cx="1152128" cy="0"/>
            </a:xfrm>
            <a:prstGeom prst="line">
              <a:avLst/>
            </a:prstGeom>
          </p:spPr>
          <p:style>
            <a:lnRef idx="2">
              <a:schemeClr val="dk1"/>
            </a:lnRef>
            <a:fillRef idx="0">
              <a:schemeClr val="dk1"/>
            </a:fillRef>
            <a:effectRef idx="1">
              <a:schemeClr val="dk1"/>
            </a:effectRef>
            <a:fontRef idx="minor">
              <a:schemeClr val="tx1"/>
            </a:fontRef>
          </p:style>
        </p:cxnSp>
        <p:cxnSp>
          <p:nvCxnSpPr>
            <p:cNvPr id="34" name="Straight Connector 33"/>
            <p:cNvCxnSpPr/>
            <p:nvPr/>
          </p:nvCxnSpPr>
          <p:spPr>
            <a:xfrm>
              <a:off x="5796136" y="3861048"/>
              <a:ext cx="1152128" cy="0"/>
            </a:xfrm>
            <a:prstGeom prst="line">
              <a:avLst/>
            </a:prstGeom>
          </p:spPr>
          <p:style>
            <a:lnRef idx="2">
              <a:schemeClr val="dk1"/>
            </a:lnRef>
            <a:fillRef idx="0">
              <a:schemeClr val="dk1"/>
            </a:fillRef>
            <a:effectRef idx="1">
              <a:schemeClr val="dk1"/>
            </a:effectRef>
            <a:fontRef idx="minor">
              <a:schemeClr val="tx1"/>
            </a:fontRef>
          </p:style>
        </p:cxnSp>
      </p:grpSp>
      <p:sp>
        <p:nvSpPr>
          <p:cNvPr id="37" name="TextBox 36"/>
          <p:cNvSpPr txBox="1"/>
          <p:nvPr/>
        </p:nvSpPr>
        <p:spPr>
          <a:xfrm>
            <a:off x="3563887" y="5273913"/>
            <a:ext cx="5249091" cy="1323439"/>
          </a:xfrm>
          <a:prstGeom prst="rect">
            <a:avLst/>
          </a:prstGeom>
          <a:noFill/>
        </p:spPr>
        <p:txBody>
          <a:bodyPr wrap="square" rtlCol="0">
            <a:spAutoFit/>
          </a:bodyPr>
          <a:lstStyle/>
          <a:p>
            <a:r>
              <a:rPr lang="en-GB" sz="2000" dirty="0" smtClean="0"/>
              <a:t>If a Brace Map has been constructed correctly, whatever is in the right of any one brace should combine together to make whatever is to the left of that same brace.</a:t>
            </a:r>
            <a:endParaRPr lang="en-GB" sz="2000" dirty="0"/>
          </a:p>
        </p:txBody>
      </p:sp>
      <p:sp>
        <p:nvSpPr>
          <p:cNvPr id="35" name="TextBox 34"/>
          <p:cNvSpPr txBox="1"/>
          <p:nvPr/>
        </p:nvSpPr>
        <p:spPr>
          <a:xfrm>
            <a:off x="6660232" y="4365104"/>
            <a:ext cx="2160240" cy="584775"/>
          </a:xfrm>
          <a:prstGeom prst="rect">
            <a:avLst/>
          </a:prstGeom>
          <a:noFill/>
        </p:spPr>
        <p:txBody>
          <a:bodyPr wrap="square" rtlCol="0">
            <a:spAutoFit/>
          </a:bodyPr>
          <a:lstStyle/>
          <a:p>
            <a:r>
              <a:rPr lang="en-GB" sz="3200" dirty="0" smtClean="0">
                <a:solidFill>
                  <a:srgbClr val="92D050"/>
                </a:solidFill>
                <a:effectLst>
                  <a:outerShdw blurRad="38100" dist="38100" dir="2700000" algn="tl">
                    <a:srgbClr val="000000">
                      <a:alpha val="43137"/>
                    </a:srgbClr>
                  </a:outerShdw>
                </a:effectLst>
              </a:rPr>
              <a:t>braces</a:t>
            </a:r>
            <a:endParaRPr lang="en-GB" sz="3200" dirty="0">
              <a:solidFill>
                <a:srgbClr val="92D050"/>
              </a:solidFill>
              <a:effectLst>
                <a:outerShdw blurRad="38100" dist="38100" dir="2700000" algn="tl">
                  <a:srgbClr val="000000">
                    <a:alpha val="43137"/>
                  </a:srgbClr>
                </a:outerShdw>
              </a:effectLst>
            </a:endParaRPr>
          </a:p>
        </p:txBody>
      </p:sp>
      <p:cxnSp>
        <p:nvCxnSpPr>
          <p:cNvPr id="39" name="Straight Arrow Connector 38"/>
          <p:cNvCxnSpPr>
            <a:stCxn id="35" idx="1"/>
          </p:cNvCxnSpPr>
          <p:nvPr/>
        </p:nvCxnSpPr>
        <p:spPr>
          <a:xfrm flipH="1" flipV="1">
            <a:off x="3275856" y="4509120"/>
            <a:ext cx="3384376" cy="148372"/>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41" name="Straight Arrow Connector 40"/>
          <p:cNvCxnSpPr>
            <a:stCxn id="35" idx="1"/>
          </p:cNvCxnSpPr>
          <p:nvPr/>
        </p:nvCxnSpPr>
        <p:spPr>
          <a:xfrm flipH="1" flipV="1">
            <a:off x="5508104" y="3861048"/>
            <a:ext cx="1152128" cy="796444"/>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38" name="TextBox 37"/>
          <p:cNvSpPr txBox="1"/>
          <p:nvPr/>
        </p:nvSpPr>
        <p:spPr>
          <a:xfrm>
            <a:off x="1043608" y="332656"/>
            <a:ext cx="6480720" cy="461665"/>
          </a:xfrm>
          <a:prstGeom prst="rect">
            <a:avLst/>
          </a:prstGeom>
          <a:noFill/>
        </p:spPr>
        <p:txBody>
          <a:bodyPr wrap="square" rtlCol="0">
            <a:spAutoFit/>
          </a:bodyPr>
          <a:lstStyle/>
          <a:p>
            <a:r>
              <a:rPr lang="en-GB" sz="2400" b="1" u="sng" dirty="0" smtClean="0"/>
              <a:t>‘An Introduction to the ‘Sedgefield Learning Box’</a:t>
            </a:r>
          </a:p>
        </p:txBody>
      </p:sp>
      <p:sp>
        <p:nvSpPr>
          <p:cNvPr id="40" name="Rectangle 39"/>
          <p:cNvSpPr/>
          <p:nvPr/>
        </p:nvSpPr>
        <p:spPr>
          <a:xfrm>
            <a:off x="126486" y="6039964"/>
            <a:ext cx="3202395" cy="720080"/>
          </a:xfrm>
          <a:prstGeom prst="rect">
            <a:avLst/>
          </a:prstGeom>
          <a:ln w="38100"/>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GB" sz="2400" b="1" dirty="0" smtClean="0"/>
              <a:t>Analysing Whole Objects and Parts</a:t>
            </a:r>
            <a:endParaRPr lang="en-GB" sz="2400" b="1" dirty="0"/>
          </a:p>
        </p:txBody>
      </p:sp>
    </p:spTree>
    <p:extLst>
      <p:ext uri="{BB962C8B-B14F-4D97-AF65-F5344CB8AC3E}">
        <p14:creationId xmlns:p14="http://schemas.microsoft.com/office/powerpoint/2010/main" val="3949017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2"/>
          <p:cNvGrpSpPr/>
          <p:nvPr/>
        </p:nvGrpSpPr>
        <p:grpSpPr>
          <a:xfrm>
            <a:off x="179512" y="188640"/>
            <a:ext cx="8784976" cy="6480720"/>
            <a:chOff x="179512" y="188640"/>
            <a:chExt cx="8784976" cy="6480720"/>
          </a:xfrm>
        </p:grpSpPr>
        <p:pic>
          <p:nvPicPr>
            <p:cNvPr id="4" name="Picture 3"/>
            <p:cNvPicPr/>
            <p:nvPr/>
          </p:nvPicPr>
          <p:blipFill>
            <a:blip r:embed="rId3" cstate="print"/>
            <a:srcRect/>
            <a:stretch>
              <a:fillRect/>
            </a:stretch>
          </p:blipFill>
          <p:spPr bwMode="auto">
            <a:xfrm>
              <a:off x="323528" y="332656"/>
              <a:ext cx="669891" cy="673769"/>
            </a:xfrm>
            <a:prstGeom prst="rect">
              <a:avLst/>
            </a:prstGeom>
            <a:noFill/>
            <a:ln w="9525">
              <a:noFill/>
              <a:miter lim="800000"/>
              <a:headEnd/>
              <a:tailEnd/>
            </a:ln>
          </p:spPr>
        </p:pic>
        <p:pic>
          <p:nvPicPr>
            <p:cNvPr id="5" name="Picture 4" descr="The Learning Box Logo Green.JPG"/>
            <p:cNvPicPr/>
            <p:nvPr/>
          </p:nvPicPr>
          <p:blipFill>
            <a:blip r:embed="rId4" cstate="print"/>
            <a:stretch>
              <a:fillRect/>
            </a:stretch>
          </p:blipFill>
          <p:spPr>
            <a:xfrm>
              <a:off x="7398344" y="332656"/>
              <a:ext cx="1477990" cy="720080"/>
            </a:xfrm>
            <a:prstGeom prst="rect">
              <a:avLst/>
            </a:prstGeom>
          </p:spPr>
        </p:pic>
        <p:grpSp>
          <p:nvGrpSpPr>
            <p:cNvPr id="9" name="Group 11"/>
            <p:cNvGrpSpPr/>
            <p:nvPr/>
          </p:nvGrpSpPr>
          <p:grpSpPr>
            <a:xfrm>
              <a:off x="179512" y="188640"/>
              <a:ext cx="8784976" cy="6480720"/>
              <a:chOff x="179512" y="188640"/>
              <a:chExt cx="8784976" cy="6480720"/>
            </a:xfr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p:grpSpPr>
          <p:sp>
            <p:nvSpPr>
              <p:cNvPr id="7" name="Rectangle 6"/>
              <p:cNvSpPr/>
              <p:nvPr/>
            </p:nvSpPr>
            <p:spPr>
              <a:xfrm>
                <a:off x="179512" y="260648"/>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892480" y="188640"/>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79512" y="188640"/>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51520" y="6597352"/>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1" name="TextBox 20"/>
          <p:cNvSpPr txBox="1"/>
          <p:nvPr/>
        </p:nvSpPr>
        <p:spPr>
          <a:xfrm>
            <a:off x="1043608" y="332656"/>
            <a:ext cx="6480720" cy="461665"/>
          </a:xfrm>
          <a:prstGeom prst="rect">
            <a:avLst/>
          </a:prstGeom>
          <a:noFill/>
        </p:spPr>
        <p:txBody>
          <a:bodyPr wrap="square" rtlCol="0">
            <a:spAutoFit/>
          </a:bodyPr>
          <a:lstStyle/>
          <a:p>
            <a:r>
              <a:rPr lang="en-GB" sz="2400" b="1" u="sng" dirty="0" smtClean="0"/>
              <a:t>‘An Introduction to the ‘Sedgefield Learning Box’</a:t>
            </a:r>
          </a:p>
        </p:txBody>
      </p:sp>
      <p:pic>
        <p:nvPicPr>
          <p:cNvPr id="1026" name="Picture 2" descr="N:\Assistant Headteacher Role\Teaching and Learning\Electronic display materials\Animoto Images\Open Box Image.jpg"/>
          <p:cNvPicPr>
            <a:picLocks noChangeAspect="1" noChangeArrowheads="1"/>
          </p:cNvPicPr>
          <p:nvPr/>
        </p:nvPicPr>
        <p:blipFill rotWithShape="1">
          <a:blip r:embed="rId5">
            <a:extLst>
              <a:ext uri="{28A0092B-C50C-407E-A947-70E740481C1C}">
                <a14:useLocalDpi xmlns:a14="http://schemas.microsoft.com/office/drawing/2010/main" val="0"/>
              </a:ext>
            </a:extLst>
          </a:blip>
          <a:srcRect l="21667" t="12676" r="17713" b="18874"/>
          <a:stretch/>
        </p:blipFill>
        <p:spPr bwMode="auto">
          <a:xfrm>
            <a:off x="736251" y="1216643"/>
            <a:ext cx="7826339" cy="49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7347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p:nvPr/>
        </p:nvGrpSpPr>
        <p:grpSpPr>
          <a:xfrm>
            <a:off x="179512" y="188640"/>
            <a:ext cx="8784976" cy="6480720"/>
            <a:chOff x="179512" y="188640"/>
            <a:chExt cx="8784976" cy="6480720"/>
          </a:xfrm>
        </p:grpSpPr>
        <p:pic>
          <p:nvPicPr>
            <p:cNvPr id="4" name="Picture 3"/>
            <p:cNvPicPr/>
            <p:nvPr/>
          </p:nvPicPr>
          <p:blipFill>
            <a:blip r:embed="rId3" cstate="print"/>
            <a:srcRect/>
            <a:stretch>
              <a:fillRect/>
            </a:stretch>
          </p:blipFill>
          <p:spPr bwMode="auto">
            <a:xfrm>
              <a:off x="323528" y="332656"/>
              <a:ext cx="669891" cy="673769"/>
            </a:xfrm>
            <a:prstGeom prst="rect">
              <a:avLst/>
            </a:prstGeom>
            <a:noFill/>
            <a:ln w="9525">
              <a:noFill/>
              <a:miter lim="800000"/>
              <a:headEnd/>
              <a:tailEnd/>
            </a:ln>
          </p:spPr>
        </p:pic>
        <p:pic>
          <p:nvPicPr>
            <p:cNvPr id="5" name="Picture 4" descr="The Learning Box Logo Green.JPG"/>
            <p:cNvPicPr/>
            <p:nvPr/>
          </p:nvPicPr>
          <p:blipFill>
            <a:blip r:embed="rId4" cstate="print"/>
            <a:stretch>
              <a:fillRect/>
            </a:stretch>
          </p:blipFill>
          <p:spPr>
            <a:xfrm>
              <a:off x="7398344" y="332656"/>
              <a:ext cx="1477990" cy="720080"/>
            </a:xfrm>
            <a:prstGeom prst="rect">
              <a:avLst/>
            </a:prstGeom>
          </p:spPr>
        </p:pic>
        <p:grpSp>
          <p:nvGrpSpPr>
            <p:cNvPr id="3" name="Group 11"/>
            <p:cNvGrpSpPr/>
            <p:nvPr/>
          </p:nvGrpSpPr>
          <p:grpSpPr>
            <a:xfrm>
              <a:off x="179512" y="188640"/>
              <a:ext cx="8784976" cy="6480720"/>
              <a:chOff x="179512" y="188640"/>
              <a:chExt cx="8784976" cy="6480720"/>
            </a:xfr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p:grpSpPr>
          <p:sp>
            <p:nvSpPr>
              <p:cNvPr id="7" name="Rectangle 6"/>
              <p:cNvSpPr/>
              <p:nvPr/>
            </p:nvSpPr>
            <p:spPr>
              <a:xfrm>
                <a:off x="179512" y="260648"/>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892480" y="188640"/>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79512" y="188640"/>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51520" y="6597352"/>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9" name="Rounded Rectangle 18"/>
          <p:cNvSpPr/>
          <p:nvPr/>
        </p:nvSpPr>
        <p:spPr>
          <a:xfrm>
            <a:off x="539552" y="1268760"/>
            <a:ext cx="7992888" cy="1440160"/>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2000" dirty="0" smtClean="0"/>
              <a:t>The Multi-Flow Map is used to consider the causes of something taking place and then to think about the effects that this would have.  It should be stressed that it can be both ‘definite’ and ‘possible’ causes and effects that are considered.</a:t>
            </a:r>
            <a:endParaRPr lang="en-GB" sz="2000" dirty="0"/>
          </a:p>
        </p:txBody>
      </p:sp>
      <p:pic>
        <p:nvPicPr>
          <p:cNvPr id="16" name="Picture 15" descr="Thinking Maps Final Design.JPG"/>
          <p:cNvPicPr/>
          <p:nvPr/>
        </p:nvPicPr>
        <p:blipFill>
          <a:blip r:embed="rId5" cstate="print"/>
          <a:srcRect b="11417"/>
          <a:stretch>
            <a:fillRect/>
          </a:stretch>
        </p:blipFill>
        <p:spPr>
          <a:xfrm>
            <a:off x="395535" y="5661248"/>
            <a:ext cx="936511" cy="864096"/>
          </a:xfrm>
          <a:prstGeom prst="rect">
            <a:avLst/>
          </a:prstGeom>
        </p:spPr>
      </p:pic>
      <p:grpSp>
        <p:nvGrpSpPr>
          <p:cNvPr id="34" name="Group 33"/>
          <p:cNvGrpSpPr/>
          <p:nvPr/>
        </p:nvGrpSpPr>
        <p:grpSpPr>
          <a:xfrm>
            <a:off x="4211960" y="3140969"/>
            <a:ext cx="4247381" cy="2736304"/>
            <a:chOff x="827088" y="1773238"/>
            <a:chExt cx="7488237" cy="4248150"/>
          </a:xfrm>
        </p:grpSpPr>
        <p:sp>
          <p:nvSpPr>
            <p:cNvPr id="35" name="Rectangle 4"/>
            <p:cNvSpPr>
              <a:spLocks noChangeArrowheads="1"/>
            </p:cNvSpPr>
            <p:nvPr/>
          </p:nvSpPr>
          <p:spPr bwMode="auto">
            <a:xfrm>
              <a:off x="3635375" y="3284538"/>
              <a:ext cx="1943100" cy="1152525"/>
            </a:xfrm>
            <a:prstGeom prst="rect">
              <a:avLst/>
            </a:prstGeom>
            <a:noFill/>
            <a:ln w="28575" algn="ctr">
              <a:solidFill>
                <a:schemeClr val="tx1"/>
              </a:solidFill>
              <a:miter lim="800000"/>
              <a:headEnd/>
              <a:tailEnd/>
            </a:ln>
            <a:effectLst/>
          </p:spPr>
          <p:txBody>
            <a:bodyPr wrap="square" anchor="ctr"/>
            <a:lstStyle/>
            <a:p>
              <a:pPr algn="ctr"/>
              <a:r>
                <a:rPr lang="en-GB" sz="1400" dirty="0" smtClean="0"/>
                <a:t>The ‘Happening’</a:t>
              </a:r>
              <a:endParaRPr lang="en-GB" sz="1400" dirty="0"/>
            </a:p>
          </p:txBody>
        </p:sp>
        <p:grpSp>
          <p:nvGrpSpPr>
            <p:cNvPr id="36" name="Group 8"/>
            <p:cNvGrpSpPr>
              <a:grpSpLocks/>
            </p:cNvGrpSpPr>
            <p:nvPr/>
          </p:nvGrpSpPr>
          <p:grpSpPr bwMode="auto">
            <a:xfrm>
              <a:off x="827088" y="1773238"/>
              <a:ext cx="1943100" cy="4248150"/>
              <a:chOff x="567" y="1117"/>
              <a:chExt cx="1224" cy="2676"/>
            </a:xfrm>
          </p:grpSpPr>
          <p:sp>
            <p:nvSpPr>
              <p:cNvPr id="48" name="Rectangle 5"/>
              <p:cNvSpPr>
                <a:spLocks noChangeArrowheads="1"/>
              </p:cNvSpPr>
              <p:nvPr/>
            </p:nvSpPr>
            <p:spPr bwMode="auto">
              <a:xfrm>
                <a:off x="567" y="1117"/>
                <a:ext cx="1224" cy="726"/>
              </a:xfrm>
              <a:prstGeom prst="rect">
                <a:avLst/>
              </a:prstGeom>
              <a:noFill/>
              <a:ln w="28575" algn="ctr">
                <a:solidFill>
                  <a:schemeClr val="tx1"/>
                </a:solidFill>
                <a:miter lim="800000"/>
                <a:headEnd/>
                <a:tailEnd/>
              </a:ln>
              <a:effectLst/>
            </p:spPr>
            <p:txBody>
              <a:bodyPr wrap="none" anchor="ctr"/>
              <a:lstStyle/>
              <a:p>
                <a:endParaRPr lang="en-GB"/>
              </a:p>
            </p:txBody>
          </p:sp>
          <p:sp>
            <p:nvSpPr>
              <p:cNvPr id="49" name="Rectangle 6"/>
              <p:cNvSpPr>
                <a:spLocks noChangeArrowheads="1"/>
              </p:cNvSpPr>
              <p:nvPr/>
            </p:nvSpPr>
            <p:spPr bwMode="auto">
              <a:xfrm>
                <a:off x="567" y="2069"/>
                <a:ext cx="1224" cy="726"/>
              </a:xfrm>
              <a:prstGeom prst="rect">
                <a:avLst/>
              </a:prstGeom>
              <a:noFill/>
              <a:ln w="28575" algn="ctr">
                <a:solidFill>
                  <a:schemeClr val="tx1"/>
                </a:solidFill>
                <a:miter lim="800000"/>
                <a:headEnd/>
                <a:tailEnd/>
              </a:ln>
              <a:effectLst/>
            </p:spPr>
            <p:txBody>
              <a:bodyPr wrap="none" anchor="ctr"/>
              <a:lstStyle/>
              <a:p>
                <a:endParaRPr lang="en-GB"/>
              </a:p>
            </p:txBody>
          </p:sp>
          <p:sp>
            <p:nvSpPr>
              <p:cNvPr id="50" name="Rectangle 7"/>
              <p:cNvSpPr>
                <a:spLocks noChangeArrowheads="1"/>
              </p:cNvSpPr>
              <p:nvPr/>
            </p:nvSpPr>
            <p:spPr bwMode="auto">
              <a:xfrm>
                <a:off x="567" y="3067"/>
                <a:ext cx="1224" cy="726"/>
              </a:xfrm>
              <a:prstGeom prst="rect">
                <a:avLst/>
              </a:prstGeom>
              <a:noFill/>
              <a:ln w="28575" algn="ctr">
                <a:solidFill>
                  <a:schemeClr val="tx1"/>
                </a:solidFill>
                <a:miter lim="800000"/>
                <a:headEnd/>
                <a:tailEnd/>
              </a:ln>
              <a:effectLst/>
            </p:spPr>
            <p:txBody>
              <a:bodyPr wrap="none" anchor="ctr"/>
              <a:lstStyle/>
              <a:p>
                <a:endParaRPr lang="en-GB"/>
              </a:p>
            </p:txBody>
          </p:sp>
        </p:grpSp>
        <p:grpSp>
          <p:nvGrpSpPr>
            <p:cNvPr id="37" name="Group 9"/>
            <p:cNvGrpSpPr>
              <a:grpSpLocks/>
            </p:cNvGrpSpPr>
            <p:nvPr/>
          </p:nvGrpSpPr>
          <p:grpSpPr bwMode="auto">
            <a:xfrm>
              <a:off x="6372225" y="1773238"/>
              <a:ext cx="1943100" cy="4248150"/>
              <a:chOff x="567" y="1117"/>
              <a:chExt cx="1224" cy="2676"/>
            </a:xfrm>
          </p:grpSpPr>
          <p:sp>
            <p:nvSpPr>
              <p:cNvPr id="45" name="Rectangle 10"/>
              <p:cNvSpPr>
                <a:spLocks noChangeArrowheads="1"/>
              </p:cNvSpPr>
              <p:nvPr/>
            </p:nvSpPr>
            <p:spPr bwMode="auto">
              <a:xfrm>
                <a:off x="567" y="1117"/>
                <a:ext cx="1224" cy="726"/>
              </a:xfrm>
              <a:prstGeom prst="rect">
                <a:avLst/>
              </a:prstGeom>
              <a:noFill/>
              <a:ln w="28575" algn="ctr">
                <a:solidFill>
                  <a:schemeClr val="tx1"/>
                </a:solidFill>
                <a:miter lim="800000"/>
                <a:headEnd/>
                <a:tailEnd/>
              </a:ln>
              <a:effectLst/>
            </p:spPr>
            <p:txBody>
              <a:bodyPr wrap="none" anchor="ctr"/>
              <a:lstStyle/>
              <a:p>
                <a:endParaRPr lang="en-GB"/>
              </a:p>
            </p:txBody>
          </p:sp>
          <p:sp>
            <p:nvSpPr>
              <p:cNvPr id="46" name="Rectangle 11"/>
              <p:cNvSpPr>
                <a:spLocks noChangeArrowheads="1"/>
              </p:cNvSpPr>
              <p:nvPr/>
            </p:nvSpPr>
            <p:spPr bwMode="auto">
              <a:xfrm>
                <a:off x="567" y="2069"/>
                <a:ext cx="1224" cy="726"/>
              </a:xfrm>
              <a:prstGeom prst="rect">
                <a:avLst/>
              </a:prstGeom>
              <a:noFill/>
              <a:ln w="28575" algn="ctr">
                <a:solidFill>
                  <a:schemeClr val="tx1"/>
                </a:solidFill>
                <a:miter lim="800000"/>
                <a:headEnd/>
                <a:tailEnd/>
              </a:ln>
              <a:effectLst/>
            </p:spPr>
            <p:txBody>
              <a:bodyPr wrap="none" anchor="ctr"/>
              <a:lstStyle/>
              <a:p>
                <a:endParaRPr lang="en-GB"/>
              </a:p>
            </p:txBody>
          </p:sp>
          <p:sp>
            <p:nvSpPr>
              <p:cNvPr id="47" name="Rectangle 12"/>
              <p:cNvSpPr>
                <a:spLocks noChangeArrowheads="1"/>
              </p:cNvSpPr>
              <p:nvPr/>
            </p:nvSpPr>
            <p:spPr bwMode="auto">
              <a:xfrm>
                <a:off x="567" y="3067"/>
                <a:ext cx="1224" cy="726"/>
              </a:xfrm>
              <a:prstGeom prst="rect">
                <a:avLst/>
              </a:prstGeom>
              <a:noFill/>
              <a:ln w="28575" algn="ctr">
                <a:solidFill>
                  <a:schemeClr val="tx1"/>
                </a:solidFill>
                <a:miter lim="800000"/>
                <a:headEnd/>
                <a:tailEnd/>
              </a:ln>
              <a:effectLst/>
            </p:spPr>
            <p:txBody>
              <a:bodyPr wrap="none" anchor="ctr"/>
              <a:lstStyle/>
              <a:p>
                <a:endParaRPr lang="en-GB"/>
              </a:p>
            </p:txBody>
          </p:sp>
        </p:grpSp>
        <p:grpSp>
          <p:nvGrpSpPr>
            <p:cNvPr id="38" name="Group 19"/>
            <p:cNvGrpSpPr>
              <a:grpSpLocks/>
            </p:cNvGrpSpPr>
            <p:nvPr/>
          </p:nvGrpSpPr>
          <p:grpSpPr bwMode="auto">
            <a:xfrm>
              <a:off x="2771775" y="2276475"/>
              <a:ext cx="3600450" cy="3168650"/>
              <a:chOff x="1746" y="1434"/>
              <a:chExt cx="2268" cy="1996"/>
            </a:xfrm>
          </p:grpSpPr>
          <p:sp>
            <p:nvSpPr>
              <p:cNvPr id="39" name="Line 13"/>
              <p:cNvSpPr>
                <a:spLocks noChangeShapeType="1"/>
              </p:cNvSpPr>
              <p:nvPr/>
            </p:nvSpPr>
            <p:spPr bwMode="auto">
              <a:xfrm>
                <a:off x="1746" y="1480"/>
                <a:ext cx="544" cy="589"/>
              </a:xfrm>
              <a:prstGeom prst="line">
                <a:avLst/>
              </a:prstGeom>
              <a:noFill/>
              <a:ln w="28575">
                <a:solidFill>
                  <a:schemeClr val="tx1"/>
                </a:solidFill>
                <a:round/>
                <a:headEnd/>
                <a:tailEnd type="triangle" w="med" len="lg"/>
              </a:ln>
              <a:effectLst/>
            </p:spPr>
            <p:txBody>
              <a:bodyPr/>
              <a:lstStyle/>
              <a:p>
                <a:endParaRPr lang="en-GB"/>
              </a:p>
            </p:txBody>
          </p:sp>
          <p:sp>
            <p:nvSpPr>
              <p:cNvPr id="40" name="Line 14"/>
              <p:cNvSpPr>
                <a:spLocks noChangeShapeType="1"/>
              </p:cNvSpPr>
              <p:nvPr/>
            </p:nvSpPr>
            <p:spPr bwMode="auto">
              <a:xfrm>
                <a:off x="1746" y="2432"/>
                <a:ext cx="544" cy="0"/>
              </a:xfrm>
              <a:prstGeom prst="line">
                <a:avLst/>
              </a:prstGeom>
              <a:noFill/>
              <a:ln w="28575">
                <a:solidFill>
                  <a:schemeClr val="tx1"/>
                </a:solidFill>
                <a:round/>
                <a:headEnd/>
                <a:tailEnd type="triangle" w="med" len="lg"/>
              </a:ln>
              <a:effectLst/>
            </p:spPr>
            <p:txBody>
              <a:bodyPr/>
              <a:lstStyle/>
              <a:p>
                <a:endParaRPr lang="en-GB"/>
              </a:p>
            </p:txBody>
          </p:sp>
          <p:sp>
            <p:nvSpPr>
              <p:cNvPr id="41" name="Line 15"/>
              <p:cNvSpPr>
                <a:spLocks noChangeShapeType="1"/>
              </p:cNvSpPr>
              <p:nvPr/>
            </p:nvSpPr>
            <p:spPr bwMode="auto">
              <a:xfrm flipV="1">
                <a:off x="1746" y="2795"/>
                <a:ext cx="544" cy="590"/>
              </a:xfrm>
              <a:prstGeom prst="line">
                <a:avLst/>
              </a:prstGeom>
              <a:noFill/>
              <a:ln w="28575">
                <a:solidFill>
                  <a:schemeClr val="tx1"/>
                </a:solidFill>
                <a:round/>
                <a:headEnd/>
                <a:tailEnd type="triangle" w="med" len="lg"/>
              </a:ln>
              <a:effectLst/>
            </p:spPr>
            <p:txBody>
              <a:bodyPr/>
              <a:lstStyle/>
              <a:p>
                <a:endParaRPr lang="en-GB"/>
              </a:p>
            </p:txBody>
          </p:sp>
          <p:sp>
            <p:nvSpPr>
              <p:cNvPr id="42" name="Line 16"/>
              <p:cNvSpPr>
                <a:spLocks noChangeShapeType="1"/>
              </p:cNvSpPr>
              <p:nvPr/>
            </p:nvSpPr>
            <p:spPr bwMode="auto">
              <a:xfrm flipV="1">
                <a:off x="3515" y="1434"/>
                <a:ext cx="499" cy="635"/>
              </a:xfrm>
              <a:prstGeom prst="line">
                <a:avLst/>
              </a:prstGeom>
              <a:noFill/>
              <a:ln w="28575">
                <a:solidFill>
                  <a:schemeClr val="tx1"/>
                </a:solidFill>
                <a:round/>
                <a:headEnd/>
                <a:tailEnd type="triangle" w="med" len="lg"/>
              </a:ln>
              <a:effectLst/>
            </p:spPr>
            <p:txBody>
              <a:bodyPr/>
              <a:lstStyle/>
              <a:p>
                <a:endParaRPr lang="en-GB"/>
              </a:p>
            </p:txBody>
          </p:sp>
          <p:sp>
            <p:nvSpPr>
              <p:cNvPr id="43" name="Line 17"/>
              <p:cNvSpPr>
                <a:spLocks noChangeShapeType="1"/>
              </p:cNvSpPr>
              <p:nvPr/>
            </p:nvSpPr>
            <p:spPr bwMode="auto">
              <a:xfrm>
                <a:off x="3515" y="2432"/>
                <a:ext cx="499" cy="0"/>
              </a:xfrm>
              <a:prstGeom prst="line">
                <a:avLst/>
              </a:prstGeom>
              <a:noFill/>
              <a:ln w="28575">
                <a:solidFill>
                  <a:schemeClr val="tx1"/>
                </a:solidFill>
                <a:round/>
                <a:headEnd/>
                <a:tailEnd type="triangle" w="med" len="lg"/>
              </a:ln>
              <a:effectLst/>
            </p:spPr>
            <p:txBody>
              <a:bodyPr/>
              <a:lstStyle/>
              <a:p>
                <a:endParaRPr lang="en-GB"/>
              </a:p>
            </p:txBody>
          </p:sp>
          <p:sp>
            <p:nvSpPr>
              <p:cNvPr id="44" name="Line 18"/>
              <p:cNvSpPr>
                <a:spLocks noChangeShapeType="1"/>
              </p:cNvSpPr>
              <p:nvPr/>
            </p:nvSpPr>
            <p:spPr bwMode="auto">
              <a:xfrm>
                <a:off x="3515" y="2795"/>
                <a:ext cx="499" cy="635"/>
              </a:xfrm>
              <a:prstGeom prst="line">
                <a:avLst/>
              </a:prstGeom>
              <a:noFill/>
              <a:ln w="28575">
                <a:solidFill>
                  <a:schemeClr val="tx1"/>
                </a:solidFill>
                <a:round/>
                <a:headEnd/>
                <a:tailEnd type="triangle" w="med" len="lg"/>
              </a:ln>
              <a:effectLst/>
            </p:spPr>
            <p:txBody>
              <a:bodyPr/>
              <a:lstStyle/>
              <a:p>
                <a:endParaRPr lang="en-GB"/>
              </a:p>
            </p:txBody>
          </p:sp>
        </p:grpSp>
      </p:grpSp>
      <p:sp>
        <p:nvSpPr>
          <p:cNvPr id="51" name="TextBox 50"/>
          <p:cNvSpPr txBox="1"/>
          <p:nvPr/>
        </p:nvSpPr>
        <p:spPr>
          <a:xfrm>
            <a:off x="395536" y="3068960"/>
            <a:ext cx="3456384" cy="707886"/>
          </a:xfrm>
          <a:prstGeom prst="rect">
            <a:avLst/>
          </a:prstGeom>
          <a:noFill/>
        </p:spPr>
        <p:txBody>
          <a:bodyPr wrap="square" rtlCol="0">
            <a:spAutoFit/>
          </a:bodyPr>
          <a:lstStyle/>
          <a:p>
            <a:r>
              <a:rPr lang="en-GB" sz="2000" dirty="0" smtClean="0"/>
              <a:t>The ‘happening’ should go into the central box of the Map.</a:t>
            </a:r>
            <a:endParaRPr lang="en-GB" sz="2000" dirty="0"/>
          </a:p>
        </p:txBody>
      </p:sp>
      <p:sp>
        <p:nvSpPr>
          <p:cNvPr id="52" name="TextBox 51"/>
          <p:cNvSpPr txBox="1"/>
          <p:nvPr/>
        </p:nvSpPr>
        <p:spPr>
          <a:xfrm>
            <a:off x="467544" y="3861048"/>
            <a:ext cx="3456384" cy="1631216"/>
          </a:xfrm>
          <a:prstGeom prst="rect">
            <a:avLst/>
          </a:prstGeom>
          <a:noFill/>
        </p:spPr>
        <p:txBody>
          <a:bodyPr wrap="square" rtlCol="0">
            <a:spAutoFit/>
          </a:bodyPr>
          <a:lstStyle/>
          <a:p>
            <a:r>
              <a:rPr lang="en-GB" sz="2000" dirty="0" smtClean="0"/>
              <a:t>On the left and right draw as many boxes as are needed for the causes and effects and make sure the arrows are pointing in the right direction.</a:t>
            </a:r>
            <a:endParaRPr lang="en-GB" sz="2000" dirty="0"/>
          </a:p>
        </p:txBody>
      </p:sp>
      <p:cxnSp>
        <p:nvCxnSpPr>
          <p:cNvPr id="54" name="Straight Arrow Connector 53"/>
          <p:cNvCxnSpPr/>
          <p:nvPr/>
        </p:nvCxnSpPr>
        <p:spPr>
          <a:xfrm>
            <a:off x="3419872" y="3501008"/>
            <a:ext cx="2592288" cy="79208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56" name="Straight Arrow Connector 55"/>
          <p:cNvCxnSpPr/>
          <p:nvPr/>
        </p:nvCxnSpPr>
        <p:spPr>
          <a:xfrm>
            <a:off x="3275856" y="4941168"/>
            <a:ext cx="1224136" cy="576064"/>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58" name="Straight Arrow Connector 57"/>
          <p:cNvCxnSpPr/>
          <p:nvPr/>
        </p:nvCxnSpPr>
        <p:spPr>
          <a:xfrm>
            <a:off x="3275856" y="4941168"/>
            <a:ext cx="4464496" cy="504056"/>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53" name="TextBox 52"/>
          <p:cNvSpPr txBox="1"/>
          <p:nvPr/>
        </p:nvSpPr>
        <p:spPr>
          <a:xfrm>
            <a:off x="1043608" y="332656"/>
            <a:ext cx="6480720" cy="461665"/>
          </a:xfrm>
          <a:prstGeom prst="rect">
            <a:avLst/>
          </a:prstGeom>
          <a:noFill/>
        </p:spPr>
        <p:txBody>
          <a:bodyPr wrap="square" rtlCol="0">
            <a:spAutoFit/>
          </a:bodyPr>
          <a:lstStyle/>
          <a:p>
            <a:r>
              <a:rPr lang="en-GB" sz="2400" b="1" u="sng" dirty="0" smtClean="0"/>
              <a:t>‘An Introduction to the ‘Sedgefield Learning Box’</a:t>
            </a:r>
          </a:p>
        </p:txBody>
      </p:sp>
      <p:sp>
        <p:nvSpPr>
          <p:cNvPr id="55" name="Rectangle 54"/>
          <p:cNvSpPr/>
          <p:nvPr/>
        </p:nvSpPr>
        <p:spPr>
          <a:xfrm>
            <a:off x="5837371" y="6039964"/>
            <a:ext cx="3202395" cy="720080"/>
          </a:xfrm>
          <a:prstGeom prst="rect">
            <a:avLst/>
          </a:prstGeom>
          <a:ln w="38100"/>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GB" sz="2400" b="1" dirty="0" smtClean="0"/>
              <a:t>Causes and Effects</a:t>
            </a:r>
            <a:endParaRPr lang="en-GB" sz="2400" b="1" dirty="0"/>
          </a:p>
        </p:txBody>
      </p:sp>
    </p:spTree>
    <p:extLst>
      <p:ext uri="{BB962C8B-B14F-4D97-AF65-F5344CB8AC3E}">
        <p14:creationId xmlns:p14="http://schemas.microsoft.com/office/powerpoint/2010/main" val="26352559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1"/>
          <p:cNvGrpSpPr/>
          <p:nvPr/>
        </p:nvGrpSpPr>
        <p:grpSpPr>
          <a:xfrm>
            <a:off x="179512" y="208657"/>
            <a:ext cx="8784976" cy="6480720"/>
            <a:chOff x="179512" y="188640"/>
            <a:chExt cx="8784976" cy="6480720"/>
          </a:xfr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p:grpSpPr>
        <p:sp>
          <p:nvSpPr>
            <p:cNvPr id="7" name="Rectangle 6"/>
            <p:cNvSpPr/>
            <p:nvPr/>
          </p:nvSpPr>
          <p:spPr>
            <a:xfrm>
              <a:off x="179512" y="260648"/>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892480" y="188640"/>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79512" y="188640"/>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51520" y="6597352"/>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TextBox 16"/>
          <p:cNvSpPr txBox="1"/>
          <p:nvPr/>
        </p:nvSpPr>
        <p:spPr>
          <a:xfrm>
            <a:off x="2267744" y="354660"/>
            <a:ext cx="6480720" cy="769441"/>
          </a:xfrm>
          <a:prstGeom prst="rect">
            <a:avLst/>
          </a:prstGeom>
          <a:noFill/>
        </p:spPr>
        <p:txBody>
          <a:bodyPr wrap="square" rtlCol="0">
            <a:spAutoFit/>
          </a:bodyPr>
          <a:lstStyle/>
          <a:p>
            <a:r>
              <a:rPr lang="en-GB" sz="2400" b="1" u="sng" dirty="0" smtClean="0"/>
              <a:t>Using The Learning Box @ Home</a:t>
            </a:r>
          </a:p>
          <a:p>
            <a:r>
              <a:rPr lang="en-GB" sz="2000" b="1" u="sng" dirty="0" smtClean="0"/>
              <a:t>Three Great Ways of Using Thinking Maps</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60" y="349318"/>
            <a:ext cx="1703460" cy="1150987"/>
          </a:xfrm>
          <a:prstGeom prst="rect">
            <a:avLst/>
          </a:prstGeom>
        </p:spPr>
      </p:pic>
      <p:sp>
        <p:nvSpPr>
          <p:cNvPr id="13" name="TextBox 12"/>
          <p:cNvSpPr txBox="1"/>
          <p:nvPr/>
        </p:nvSpPr>
        <p:spPr>
          <a:xfrm>
            <a:off x="348260" y="1692623"/>
            <a:ext cx="8256188" cy="1323439"/>
          </a:xfrm>
          <a:prstGeom prst="rect">
            <a:avLst/>
          </a:prstGeom>
          <a:noFill/>
        </p:spPr>
        <p:txBody>
          <a:bodyPr wrap="square" rtlCol="0">
            <a:spAutoFit/>
          </a:bodyPr>
          <a:lstStyle/>
          <a:p>
            <a:r>
              <a:rPr lang="en-GB" sz="2000" b="1" u="sng" dirty="0" smtClean="0"/>
              <a:t>1) Planning an extended piece of writing</a:t>
            </a:r>
          </a:p>
          <a:p>
            <a:r>
              <a:rPr lang="en-GB" sz="2000" dirty="0" smtClean="0"/>
              <a:t>Begin by using a Circle Map to identify lots of different thoughts about what you might choose to include in your writing.  Having generated lots of possible thoughts, then use a Flow Map to organise these into a clear sequence.</a:t>
            </a:r>
          </a:p>
        </p:txBody>
      </p:sp>
      <p:sp>
        <p:nvSpPr>
          <p:cNvPr id="40" name="TextBox 39"/>
          <p:cNvSpPr txBox="1"/>
          <p:nvPr/>
        </p:nvSpPr>
        <p:spPr>
          <a:xfrm>
            <a:off x="361161" y="3117262"/>
            <a:ext cx="8256188" cy="1631216"/>
          </a:xfrm>
          <a:prstGeom prst="rect">
            <a:avLst/>
          </a:prstGeom>
          <a:noFill/>
        </p:spPr>
        <p:txBody>
          <a:bodyPr wrap="square" rtlCol="0">
            <a:spAutoFit/>
          </a:bodyPr>
          <a:lstStyle/>
          <a:p>
            <a:r>
              <a:rPr lang="en-GB" sz="2000" b="1" u="sng" dirty="0"/>
              <a:t>2</a:t>
            </a:r>
            <a:r>
              <a:rPr lang="en-GB" sz="2000" b="1" u="sng" dirty="0" smtClean="0"/>
              <a:t>) Exploring causes and effects</a:t>
            </a:r>
          </a:p>
          <a:p>
            <a:r>
              <a:rPr lang="en-GB" sz="2000" dirty="0" smtClean="0"/>
              <a:t>The Multi-Flow Map is one of the most adaptable Thinking Maps and might have more uses that you initially think.  Use it to consider historical events, geographical events, scientific processes, etc.  Another really good use of this Map is to help you to analyse a character’s behaviour in a story.</a:t>
            </a:r>
          </a:p>
        </p:txBody>
      </p:sp>
      <p:sp>
        <p:nvSpPr>
          <p:cNvPr id="41" name="TextBox 40"/>
          <p:cNvSpPr txBox="1"/>
          <p:nvPr/>
        </p:nvSpPr>
        <p:spPr>
          <a:xfrm>
            <a:off x="364011" y="4797152"/>
            <a:ext cx="8256188" cy="1631216"/>
          </a:xfrm>
          <a:prstGeom prst="rect">
            <a:avLst/>
          </a:prstGeom>
          <a:noFill/>
        </p:spPr>
        <p:txBody>
          <a:bodyPr wrap="square" rtlCol="0">
            <a:spAutoFit/>
          </a:bodyPr>
          <a:lstStyle/>
          <a:p>
            <a:r>
              <a:rPr lang="en-GB" sz="2000" b="1" u="sng" dirty="0"/>
              <a:t>3</a:t>
            </a:r>
            <a:r>
              <a:rPr lang="en-GB" sz="2000" b="1" u="sng" dirty="0" smtClean="0"/>
              <a:t>) Developing Your Vocabulary</a:t>
            </a:r>
          </a:p>
          <a:p>
            <a:r>
              <a:rPr lang="en-GB" sz="2000" dirty="0" smtClean="0"/>
              <a:t>Using the Thinking Maps can help you to improve the quality of your writing.  Before beginning a writing task, you might use a Bubble Map to identify lots of appropriate adjectives that you might use and to help you to increase the range of these.</a:t>
            </a:r>
          </a:p>
        </p:txBody>
      </p:sp>
      <p:grpSp>
        <p:nvGrpSpPr>
          <p:cNvPr id="14" name="Group 13"/>
          <p:cNvGrpSpPr/>
          <p:nvPr/>
        </p:nvGrpSpPr>
        <p:grpSpPr>
          <a:xfrm>
            <a:off x="6775564" y="413645"/>
            <a:ext cx="1946726" cy="1474472"/>
            <a:chOff x="6579412" y="261308"/>
            <a:chExt cx="2243570" cy="1699305"/>
          </a:xfrm>
        </p:grpSpPr>
        <p:pic>
          <p:nvPicPr>
            <p:cNvPr id="49" name="Picture 48" descr="Thinking Maps Final Design.JPG"/>
            <p:cNvPicPr/>
            <p:nvPr/>
          </p:nvPicPr>
          <p:blipFill rotWithShape="1">
            <a:blip r:embed="rId4" cstate="print"/>
            <a:srcRect t="1" b="6504"/>
            <a:stretch/>
          </p:blipFill>
          <p:spPr>
            <a:xfrm>
              <a:off x="7512443" y="822763"/>
              <a:ext cx="1005739" cy="927524"/>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pic>
          <p:nvPicPr>
            <p:cNvPr id="50" name="Picture 49" descr="Thinking Maps Final Design.JPG"/>
            <p:cNvPicPr/>
            <p:nvPr/>
          </p:nvPicPr>
          <p:blipFill rotWithShape="1">
            <a:blip r:embed="rId5" cstate="print"/>
            <a:srcRect l="14009" r="13135"/>
            <a:stretch/>
          </p:blipFill>
          <p:spPr>
            <a:xfrm>
              <a:off x="8213382" y="261308"/>
              <a:ext cx="609600" cy="879277"/>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pic>
          <p:nvPicPr>
            <p:cNvPr id="51" name="Picture 50" descr="Thinking Maps Final Design.JPG"/>
            <p:cNvPicPr/>
            <p:nvPr/>
          </p:nvPicPr>
          <p:blipFill rotWithShape="1">
            <a:blip r:embed="rId6" cstate="print"/>
            <a:srcRect t="1" b="5523"/>
            <a:stretch/>
          </p:blipFill>
          <p:spPr>
            <a:xfrm>
              <a:off x="6579412" y="1140585"/>
              <a:ext cx="1005739" cy="820028"/>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pic>
          <p:nvPicPr>
            <p:cNvPr id="52" name="Picture 51" descr="Thinking Maps Final Design.JPG"/>
            <p:cNvPicPr/>
            <p:nvPr/>
          </p:nvPicPr>
          <p:blipFill rotWithShape="1">
            <a:blip r:embed="rId7" cstate="print"/>
            <a:srcRect l="11008" r="6265" b="9984"/>
            <a:stretch/>
          </p:blipFill>
          <p:spPr>
            <a:xfrm>
              <a:off x="7004007" y="280665"/>
              <a:ext cx="904883" cy="842375"/>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31431339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2"/>
          <p:cNvGrpSpPr/>
          <p:nvPr/>
        </p:nvGrpSpPr>
        <p:grpSpPr>
          <a:xfrm>
            <a:off x="179512" y="188640"/>
            <a:ext cx="8784976" cy="6480720"/>
            <a:chOff x="179512" y="188640"/>
            <a:chExt cx="8784976" cy="6480720"/>
          </a:xfrm>
        </p:grpSpPr>
        <p:pic>
          <p:nvPicPr>
            <p:cNvPr id="4" name="Picture 3"/>
            <p:cNvPicPr/>
            <p:nvPr/>
          </p:nvPicPr>
          <p:blipFill>
            <a:blip r:embed="rId3" cstate="print"/>
            <a:srcRect/>
            <a:stretch>
              <a:fillRect/>
            </a:stretch>
          </p:blipFill>
          <p:spPr bwMode="auto">
            <a:xfrm>
              <a:off x="323528" y="332656"/>
              <a:ext cx="669891" cy="673769"/>
            </a:xfrm>
            <a:prstGeom prst="rect">
              <a:avLst/>
            </a:prstGeom>
            <a:noFill/>
            <a:ln w="9525">
              <a:noFill/>
              <a:miter lim="800000"/>
              <a:headEnd/>
              <a:tailEnd/>
            </a:ln>
          </p:spPr>
        </p:pic>
        <p:pic>
          <p:nvPicPr>
            <p:cNvPr id="5" name="Picture 4" descr="The Learning Box Logo Green.JPG"/>
            <p:cNvPicPr/>
            <p:nvPr/>
          </p:nvPicPr>
          <p:blipFill>
            <a:blip r:embed="rId4" cstate="print"/>
            <a:stretch>
              <a:fillRect/>
            </a:stretch>
          </p:blipFill>
          <p:spPr>
            <a:xfrm>
              <a:off x="7398344" y="332656"/>
              <a:ext cx="1477990" cy="720080"/>
            </a:xfrm>
            <a:prstGeom prst="rect">
              <a:avLst/>
            </a:prstGeom>
          </p:spPr>
        </p:pic>
        <p:grpSp>
          <p:nvGrpSpPr>
            <p:cNvPr id="9" name="Group 11"/>
            <p:cNvGrpSpPr/>
            <p:nvPr/>
          </p:nvGrpSpPr>
          <p:grpSpPr>
            <a:xfrm>
              <a:off x="179512" y="188640"/>
              <a:ext cx="8784976" cy="6480720"/>
              <a:chOff x="179512" y="188640"/>
              <a:chExt cx="8784976" cy="6480720"/>
            </a:xfr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p:grpSpPr>
          <p:sp>
            <p:nvSpPr>
              <p:cNvPr id="7" name="Rectangle 6"/>
              <p:cNvSpPr/>
              <p:nvPr/>
            </p:nvSpPr>
            <p:spPr>
              <a:xfrm>
                <a:off x="179512" y="260648"/>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892480" y="188640"/>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79512" y="188640"/>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51520" y="6597352"/>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1" name="TextBox 20"/>
          <p:cNvSpPr txBox="1"/>
          <p:nvPr/>
        </p:nvSpPr>
        <p:spPr>
          <a:xfrm>
            <a:off x="1043608" y="332656"/>
            <a:ext cx="6480720" cy="461665"/>
          </a:xfrm>
          <a:prstGeom prst="rect">
            <a:avLst/>
          </a:prstGeom>
          <a:noFill/>
        </p:spPr>
        <p:txBody>
          <a:bodyPr wrap="square" rtlCol="0">
            <a:spAutoFit/>
          </a:bodyPr>
          <a:lstStyle/>
          <a:p>
            <a:r>
              <a:rPr lang="en-GB" sz="2400" b="1" u="sng" dirty="0" smtClean="0"/>
              <a:t>‘An Introduction to the ‘Sedgefield Learning Box’</a:t>
            </a:r>
          </a:p>
        </p:txBody>
      </p:sp>
      <p:sp>
        <p:nvSpPr>
          <p:cNvPr id="22" name="Rectangle 21"/>
          <p:cNvSpPr/>
          <p:nvPr/>
        </p:nvSpPr>
        <p:spPr>
          <a:xfrm>
            <a:off x="452558" y="1457316"/>
            <a:ext cx="5976664" cy="784316"/>
          </a:xfrm>
          <a:prstGeom prst="rect">
            <a:avLst/>
          </a:prstGeom>
          <a:ln w="38100">
            <a:solidFill>
              <a:schemeClr val="tx1"/>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4400" b="1" dirty="0" smtClean="0">
                <a:solidFill>
                  <a:prstClr val="black"/>
                </a:solidFill>
              </a:rPr>
              <a:t>The ‘Big Question’</a:t>
            </a:r>
          </a:p>
        </p:txBody>
      </p:sp>
      <p:pic>
        <p:nvPicPr>
          <p:cNvPr id="34" name="Picture 33"/>
          <p:cNvPicPr/>
          <p:nvPr/>
        </p:nvPicPr>
        <p:blipFill>
          <a:blip r:embed="rId3" cstate="print"/>
          <a:srcRect/>
          <a:stretch>
            <a:fillRect/>
          </a:stretch>
        </p:blipFill>
        <p:spPr bwMode="auto">
          <a:xfrm>
            <a:off x="7725366" y="1354849"/>
            <a:ext cx="1002310" cy="1008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5" name="Picture 3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11389" y="1335987"/>
            <a:ext cx="912939" cy="1026974"/>
          </a:xfrm>
          <a:prstGeom prst="rect">
            <a:avLst/>
          </a:prstGeom>
          <a:noFill/>
          <a:ln w="12700">
            <a:noFill/>
            <a:miter lim="800000"/>
            <a:headEnd/>
            <a:tailEnd/>
          </a:ln>
          <a:effectLst/>
        </p:spPr>
      </p:pic>
      <p:sp>
        <p:nvSpPr>
          <p:cNvPr id="2" name="Rectangle 1"/>
          <p:cNvSpPr/>
          <p:nvPr/>
        </p:nvSpPr>
        <p:spPr>
          <a:xfrm>
            <a:off x="536218" y="2708920"/>
            <a:ext cx="8068230" cy="1227657"/>
          </a:xfrm>
          <a:prstGeom prst="rect">
            <a:avLst/>
          </a:prstGeom>
          <a:ln w="38100"/>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GB" sz="3600" dirty="0" smtClean="0"/>
              <a:t>What qualities do we want our students to develop during their time at SCC?</a:t>
            </a:r>
            <a:endParaRPr lang="en-GB" sz="3600" dirty="0"/>
          </a:p>
        </p:txBody>
      </p:sp>
      <p:grpSp>
        <p:nvGrpSpPr>
          <p:cNvPr id="12" name="Group 11"/>
          <p:cNvGrpSpPr/>
          <p:nvPr/>
        </p:nvGrpSpPr>
        <p:grpSpPr>
          <a:xfrm>
            <a:off x="625472" y="4293096"/>
            <a:ext cx="7859792" cy="2016224"/>
            <a:chOff x="625472" y="4293096"/>
            <a:chExt cx="7859792" cy="1806415"/>
          </a:xfrm>
        </p:grpSpPr>
        <p:sp>
          <p:nvSpPr>
            <p:cNvPr id="6" name="Rectangle 5"/>
            <p:cNvSpPr/>
            <p:nvPr/>
          </p:nvSpPr>
          <p:spPr>
            <a:xfrm>
              <a:off x="625472" y="4293096"/>
              <a:ext cx="3747750" cy="792088"/>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2100" b="1" dirty="0" smtClean="0"/>
                <a:t>To be able to persist when the work is challenging.</a:t>
              </a:r>
              <a:endParaRPr lang="en-GB" sz="2100" b="1" dirty="0"/>
            </a:p>
          </p:txBody>
        </p:sp>
        <p:sp>
          <p:nvSpPr>
            <p:cNvPr id="36" name="Rectangle 35"/>
            <p:cNvSpPr/>
            <p:nvPr/>
          </p:nvSpPr>
          <p:spPr>
            <a:xfrm>
              <a:off x="4737514" y="4293096"/>
              <a:ext cx="3747750" cy="792088"/>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2100" b="1" dirty="0" smtClean="0"/>
                <a:t>To be able to communicate effectively with others.</a:t>
              </a:r>
              <a:endParaRPr lang="en-GB" sz="2100" b="1" dirty="0"/>
            </a:p>
          </p:txBody>
        </p:sp>
        <p:sp>
          <p:nvSpPr>
            <p:cNvPr id="37" name="Rectangle 36"/>
            <p:cNvSpPr/>
            <p:nvPr/>
          </p:nvSpPr>
          <p:spPr>
            <a:xfrm>
              <a:off x="625472" y="5307423"/>
              <a:ext cx="3747750" cy="792088"/>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2100" b="1" dirty="0" smtClean="0"/>
                <a:t>To be able to think creatively.</a:t>
              </a:r>
              <a:endParaRPr lang="en-GB" sz="2100" b="1" dirty="0"/>
            </a:p>
          </p:txBody>
        </p:sp>
        <p:sp>
          <p:nvSpPr>
            <p:cNvPr id="38" name="Rectangle 37"/>
            <p:cNvSpPr/>
            <p:nvPr/>
          </p:nvSpPr>
          <p:spPr>
            <a:xfrm>
              <a:off x="4737514" y="5307423"/>
              <a:ext cx="3747750" cy="792088"/>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2100" b="1" dirty="0" smtClean="0"/>
                <a:t>To be polite and courteous with an excellent sense of humour.</a:t>
              </a:r>
              <a:endParaRPr lang="en-GB" sz="2100" b="1" dirty="0"/>
            </a:p>
          </p:txBody>
        </p:sp>
      </p:grpSp>
    </p:spTree>
    <p:extLst>
      <p:ext uri="{BB962C8B-B14F-4D97-AF65-F5344CB8AC3E}">
        <p14:creationId xmlns:p14="http://schemas.microsoft.com/office/powerpoint/2010/main" val="424446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2"/>
          <p:cNvGrpSpPr/>
          <p:nvPr/>
        </p:nvGrpSpPr>
        <p:grpSpPr>
          <a:xfrm>
            <a:off x="179512" y="188640"/>
            <a:ext cx="8784976" cy="6480720"/>
            <a:chOff x="179512" y="188640"/>
            <a:chExt cx="8784976" cy="6480720"/>
          </a:xfrm>
        </p:grpSpPr>
        <p:pic>
          <p:nvPicPr>
            <p:cNvPr id="4" name="Picture 3"/>
            <p:cNvPicPr/>
            <p:nvPr/>
          </p:nvPicPr>
          <p:blipFill>
            <a:blip r:embed="rId3" cstate="print"/>
            <a:srcRect/>
            <a:stretch>
              <a:fillRect/>
            </a:stretch>
          </p:blipFill>
          <p:spPr bwMode="auto">
            <a:xfrm>
              <a:off x="323528" y="332656"/>
              <a:ext cx="669891" cy="673769"/>
            </a:xfrm>
            <a:prstGeom prst="rect">
              <a:avLst/>
            </a:prstGeom>
            <a:noFill/>
            <a:ln w="9525">
              <a:noFill/>
              <a:miter lim="800000"/>
              <a:headEnd/>
              <a:tailEnd/>
            </a:ln>
          </p:spPr>
        </p:pic>
        <p:pic>
          <p:nvPicPr>
            <p:cNvPr id="5" name="Picture 4" descr="The Learning Box Logo Green.JPG"/>
            <p:cNvPicPr/>
            <p:nvPr/>
          </p:nvPicPr>
          <p:blipFill>
            <a:blip r:embed="rId4" cstate="print"/>
            <a:stretch>
              <a:fillRect/>
            </a:stretch>
          </p:blipFill>
          <p:spPr>
            <a:xfrm>
              <a:off x="7398344" y="332656"/>
              <a:ext cx="1477990" cy="720080"/>
            </a:xfrm>
            <a:prstGeom prst="rect">
              <a:avLst/>
            </a:prstGeom>
          </p:spPr>
        </p:pic>
        <p:grpSp>
          <p:nvGrpSpPr>
            <p:cNvPr id="9" name="Group 11"/>
            <p:cNvGrpSpPr/>
            <p:nvPr/>
          </p:nvGrpSpPr>
          <p:grpSpPr>
            <a:xfrm>
              <a:off x="179512" y="188640"/>
              <a:ext cx="8784976" cy="6480720"/>
              <a:chOff x="179512" y="188640"/>
              <a:chExt cx="8784976" cy="6480720"/>
            </a:xfr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p:grpSpPr>
          <p:sp>
            <p:nvSpPr>
              <p:cNvPr id="7" name="Rectangle 6"/>
              <p:cNvSpPr/>
              <p:nvPr/>
            </p:nvSpPr>
            <p:spPr>
              <a:xfrm>
                <a:off x="179512" y="260648"/>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892480" y="188640"/>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79512" y="188640"/>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51520" y="6597352"/>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1" name="TextBox 20"/>
          <p:cNvSpPr txBox="1"/>
          <p:nvPr/>
        </p:nvSpPr>
        <p:spPr>
          <a:xfrm>
            <a:off x="1043608" y="332656"/>
            <a:ext cx="6480720" cy="461665"/>
          </a:xfrm>
          <a:prstGeom prst="rect">
            <a:avLst/>
          </a:prstGeom>
          <a:noFill/>
        </p:spPr>
        <p:txBody>
          <a:bodyPr wrap="square" rtlCol="0">
            <a:spAutoFit/>
          </a:bodyPr>
          <a:lstStyle/>
          <a:p>
            <a:r>
              <a:rPr lang="en-GB" sz="2400" b="1" u="sng" dirty="0" smtClean="0"/>
              <a:t>‘An Introduction to the ‘Sedgefield Learning Box’</a:t>
            </a:r>
          </a:p>
        </p:txBody>
      </p:sp>
      <p:sp>
        <p:nvSpPr>
          <p:cNvPr id="22" name="Rectangle 21"/>
          <p:cNvSpPr/>
          <p:nvPr/>
        </p:nvSpPr>
        <p:spPr>
          <a:xfrm>
            <a:off x="452558" y="1457316"/>
            <a:ext cx="5976664" cy="784316"/>
          </a:xfrm>
          <a:prstGeom prst="rect">
            <a:avLst/>
          </a:prstGeom>
          <a:ln w="38100">
            <a:solidFill>
              <a:schemeClr val="tx1"/>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4400" b="1" dirty="0" smtClean="0">
                <a:solidFill>
                  <a:prstClr val="black"/>
                </a:solidFill>
              </a:rPr>
              <a:t>The ‘Difficult Question’</a:t>
            </a:r>
          </a:p>
        </p:txBody>
      </p:sp>
      <p:pic>
        <p:nvPicPr>
          <p:cNvPr id="34" name="Picture 33"/>
          <p:cNvPicPr/>
          <p:nvPr/>
        </p:nvPicPr>
        <p:blipFill>
          <a:blip r:embed="rId3" cstate="print"/>
          <a:srcRect/>
          <a:stretch>
            <a:fillRect/>
          </a:stretch>
        </p:blipFill>
        <p:spPr bwMode="auto">
          <a:xfrm>
            <a:off x="7725366" y="1354849"/>
            <a:ext cx="1002310" cy="1008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5" name="Picture 3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11389" y="1335987"/>
            <a:ext cx="912939" cy="1026974"/>
          </a:xfrm>
          <a:prstGeom prst="rect">
            <a:avLst/>
          </a:prstGeom>
          <a:noFill/>
          <a:ln w="12700">
            <a:noFill/>
            <a:miter lim="800000"/>
            <a:headEnd/>
            <a:tailEnd/>
          </a:ln>
          <a:effectLst/>
        </p:spPr>
      </p:pic>
      <p:sp>
        <p:nvSpPr>
          <p:cNvPr id="2" name="Rectangle 1"/>
          <p:cNvSpPr/>
          <p:nvPr/>
        </p:nvSpPr>
        <p:spPr>
          <a:xfrm>
            <a:off x="536218" y="2708920"/>
            <a:ext cx="8068230" cy="1227657"/>
          </a:xfrm>
          <a:prstGeom prst="rect">
            <a:avLst/>
          </a:prstGeom>
          <a:ln w="38100"/>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GB" sz="3600" dirty="0" smtClean="0"/>
              <a:t>How do we actually support our students to develop these qualities?</a:t>
            </a:r>
            <a:endParaRPr lang="en-GB" sz="3600" dirty="0"/>
          </a:p>
        </p:txBody>
      </p:sp>
      <p:grpSp>
        <p:nvGrpSpPr>
          <p:cNvPr id="13" name="Group 12"/>
          <p:cNvGrpSpPr/>
          <p:nvPr/>
        </p:nvGrpSpPr>
        <p:grpSpPr>
          <a:xfrm>
            <a:off x="945668" y="4211374"/>
            <a:ext cx="7124088" cy="2199432"/>
            <a:chOff x="945668" y="4255404"/>
            <a:chExt cx="6779698" cy="2093108"/>
          </a:xfrm>
        </p:grpSpPr>
        <p:pic>
          <p:nvPicPr>
            <p:cNvPr id="20" name="Picture 19" descr="N:\Assistant Headteacher Role\Teaching and Learning\Electronic display materials\mind matters-04.jpg"/>
            <p:cNvPicPr/>
            <p:nvPr/>
          </p:nvPicPr>
          <p:blipFill>
            <a:blip r:embed="rId6" cstate="print"/>
            <a:srcRect l="28307" t="1745" r="54180" b="81208"/>
            <a:stretch>
              <a:fillRect/>
            </a:stretch>
          </p:blipFill>
          <p:spPr bwMode="auto">
            <a:xfrm>
              <a:off x="945668" y="5157999"/>
              <a:ext cx="755689" cy="10408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 name="Picture 29" descr="Habits of Mind Poster.JPG"/>
            <p:cNvPicPr/>
            <p:nvPr/>
          </p:nvPicPr>
          <p:blipFill>
            <a:blip r:embed="rId7" cstate="print"/>
            <a:srcRect/>
            <a:stretch>
              <a:fillRect/>
            </a:stretch>
          </p:blipFill>
          <p:spPr>
            <a:xfrm>
              <a:off x="6774815" y="4491941"/>
              <a:ext cx="950551" cy="10123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22" descr="N:\Assistant Headteacher Role\Teaching and Learning\Electronic display materials\mind matters-04.jpg"/>
            <p:cNvPicPr/>
            <p:nvPr/>
          </p:nvPicPr>
          <p:blipFill>
            <a:blip r:embed="rId6" cstate="print"/>
            <a:srcRect l="53911" t="1745" r="27312" b="81208"/>
            <a:stretch>
              <a:fillRect/>
            </a:stretch>
          </p:blipFill>
          <p:spPr bwMode="auto">
            <a:xfrm>
              <a:off x="5318722" y="4497086"/>
              <a:ext cx="807018" cy="10408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descr="N:\Assistant Headteacher Role\Teaching and Learning\Electronic display materials\mind matters-04.jpg"/>
            <p:cNvPicPr/>
            <p:nvPr/>
          </p:nvPicPr>
          <p:blipFill>
            <a:blip r:embed="rId6" cstate="print"/>
            <a:srcRect l="2668" t="1745" r="79469" b="81208"/>
            <a:stretch>
              <a:fillRect/>
            </a:stretch>
          </p:blipFill>
          <p:spPr bwMode="auto">
            <a:xfrm>
              <a:off x="1247859" y="4338095"/>
              <a:ext cx="763768" cy="10408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4" descr="Habits of Mind Poster.JPG"/>
            <p:cNvPicPr/>
            <p:nvPr/>
          </p:nvPicPr>
          <p:blipFill>
            <a:blip r:embed="rId8" cstate="print"/>
            <a:srcRect/>
            <a:stretch>
              <a:fillRect/>
            </a:stretch>
          </p:blipFill>
          <p:spPr>
            <a:xfrm>
              <a:off x="5444145" y="5378949"/>
              <a:ext cx="838387" cy="9695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Picture 25" descr="Habits of Mind Poster.JPG"/>
            <p:cNvPicPr/>
            <p:nvPr/>
          </p:nvPicPr>
          <p:blipFill>
            <a:blip r:embed="rId9" cstate="print"/>
            <a:srcRect/>
            <a:stretch>
              <a:fillRect/>
            </a:stretch>
          </p:blipFill>
          <p:spPr>
            <a:xfrm>
              <a:off x="6016920" y="4314687"/>
              <a:ext cx="824604" cy="9695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Picture 26" descr="Habits of Mind Poster.JPG"/>
            <p:cNvPicPr/>
            <p:nvPr/>
          </p:nvPicPr>
          <p:blipFill>
            <a:blip r:embed="rId10" cstate="print"/>
            <a:srcRect/>
            <a:stretch>
              <a:fillRect/>
            </a:stretch>
          </p:blipFill>
          <p:spPr>
            <a:xfrm>
              <a:off x="6167326" y="5193644"/>
              <a:ext cx="881162" cy="9695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Picture 27" descr="Habits of Mind Poster.JPG"/>
            <p:cNvPicPr/>
            <p:nvPr/>
          </p:nvPicPr>
          <p:blipFill>
            <a:blip r:embed="rId11" cstate="print"/>
            <a:srcRect/>
            <a:stretch>
              <a:fillRect/>
            </a:stretch>
          </p:blipFill>
          <p:spPr>
            <a:xfrm>
              <a:off x="3802799" y="4293301"/>
              <a:ext cx="879260" cy="10123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9" name="Picture 28" descr="Habits of Mind Poster.JPG"/>
            <p:cNvPicPr/>
            <p:nvPr/>
          </p:nvPicPr>
          <p:blipFill>
            <a:blip r:embed="rId12" cstate="print"/>
            <a:srcRect/>
            <a:stretch>
              <a:fillRect/>
            </a:stretch>
          </p:blipFill>
          <p:spPr>
            <a:xfrm>
              <a:off x="4608004" y="4366612"/>
              <a:ext cx="812721" cy="10123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1" name="Picture 30" descr="Habits of Mind Poster.JPG"/>
            <p:cNvPicPr/>
            <p:nvPr/>
          </p:nvPicPr>
          <p:blipFill>
            <a:blip r:embed="rId13" cstate="print"/>
            <a:srcRect/>
            <a:stretch>
              <a:fillRect/>
            </a:stretch>
          </p:blipFill>
          <p:spPr>
            <a:xfrm>
              <a:off x="4682059" y="5245728"/>
              <a:ext cx="926788" cy="9267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2" name="Picture 31" descr="Habits of Mind Poster.JPG"/>
            <p:cNvPicPr/>
            <p:nvPr/>
          </p:nvPicPr>
          <p:blipFill>
            <a:blip r:embed="rId14" cstate="print"/>
            <a:srcRect/>
            <a:stretch>
              <a:fillRect/>
            </a:stretch>
          </p:blipFill>
          <p:spPr>
            <a:xfrm>
              <a:off x="1942141" y="4255404"/>
              <a:ext cx="1055112" cy="9267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 name="Picture 32" descr="Habits of Mind Poster.JPG"/>
            <p:cNvPicPr/>
            <p:nvPr/>
          </p:nvPicPr>
          <p:blipFill>
            <a:blip r:embed="rId15" cstate="print"/>
            <a:srcRect/>
            <a:stretch>
              <a:fillRect/>
            </a:stretch>
          </p:blipFill>
          <p:spPr>
            <a:xfrm>
              <a:off x="2467883" y="5245728"/>
              <a:ext cx="784205" cy="9267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9" name="Picture 38" descr="Habits of Mind Poster.JPG"/>
            <p:cNvPicPr/>
            <p:nvPr/>
          </p:nvPicPr>
          <p:blipFill>
            <a:blip r:embed="rId16" cstate="print"/>
            <a:srcRect/>
            <a:stretch>
              <a:fillRect/>
            </a:stretch>
          </p:blipFill>
          <p:spPr>
            <a:xfrm>
              <a:off x="3217822" y="5093268"/>
              <a:ext cx="926788" cy="9410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0" name="Picture 39" descr="Habits of Mind Poster.JPG"/>
            <p:cNvPicPr/>
            <p:nvPr/>
          </p:nvPicPr>
          <p:blipFill>
            <a:blip r:embed="rId17" cstate="print"/>
            <a:srcRect/>
            <a:stretch>
              <a:fillRect/>
            </a:stretch>
          </p:blipFill>
          <p:spPr>
            <a:xfrm>
              <a:off x="4100131" y="5305638"/>
              <a:ext cx="727172" cy="9410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 name="Picture 40" descr="Habits of Mind Poster.JPG"/>
            <p:cNvPicPr/>
            <p:nvPr/>
          </p:nvPicPr>
          <p:blipFill>
            <a:blip r:embed="rId18" cstate="print"/>
            <a:srcRect/>
            <a:stretch>
              <a:fillRect/>
            </a:stretch>
          </p:blipFill>
          <p:spPr>
            <a:xfrm>
              <a:off x="1599942" y="5060226"/>
              <a:ext cx="869755" cy="9410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2" name="Picture 41" descr="Habits of Mind Poster.JPG"/>
            <p:cNvPicPr/>
            <p:nvPr/>
          </p:nvPicPr>
          <p:blipFill>
            <a:blip r:embed="rId19" cstate="print"/>
            <a:srcRect/>
            <a:stretch>
              <a:fillRect/>
            </a:stretch>
          </p:blipFill>
          <p:spPr>
            <a:xfrm>
              <a:off x="2877912" y="4343000"/>
              <a:ext cx="924887" cy="9410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221142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2"/>
          <p:cNvGrpSpPr/>
          <p:nvPr/>
        </p:nvGrpSpPr>
        <p:grpSpPr>
          <a:xfrm>
            <a:off x="179512" y="188640"/>
            <a:ext cx="8784976" cy="6480720"/>
            <a:chOff x="179512" y="188640"/>
            <a:chExt cx="8784976" cy="6480720"/>
          </a:xfrm>
        </p:grpSpPr>
        <p:pic>
          <p:nvPicPr>
            <p:cNvPr id="4" name="Picture 3"/>
            <p:cNvPicPr/>
            <p:nvPr/>
          </p:nvPicPr>
          <p:blipFill>
            <a:blip r:embed="rId3" cstate="print"/>
            <a:srcRect/>
            <a:stretch>
              <a:fillRect/>
            </a:stretch>
          </p:blipFill>
          <p:spPr bwMode="auto">
            <a:xfrm>
              <a:off x="323528" y="332656"/>
              <a:ext cx="669891" cy="673769"/>
            </a:xfrm>
            <a:prstGeom prst="rect">
              <a:avLst/>
            </a:prstGeom>
            <a:noFill/>
            <a:ln w="9525">
              <a:noFill/>
              <a:miter lim="800000"/>
              <a:headEnd/>
              <a:tailEnd/>
            </a:ln>
          </p:spPr>
        </p:pic>
        <p:pic>
          <p:nvPicPr>
            <p:cNvPr id="5" name="Picture 4" descr="The Learning Box Logo Green.JPG"/>
            <p:cNvPicPr/>
            <p:nvPr/>
          </p:nvPicPr>
          <p:blipFill>
            <a:blip r:embed="rId4" cstate="print"/>
            <a:stretch>
              <a:fillRect/>
            </a:stretch>
          </p:blipFill>
          <p:spPr>
            <a:xfrm>
              <a:off x="7398344" y="332656"/>
              <a:ext cx="1477990" cy="720080"/>
            </a:xfrm>
            <a:prstGeom prst="rect">
              <a:avLst/>
            </a:prstGeom>
          </p:spPr>
        </p:pic>
        <p:grpSp>
          <p:nvGrpSpPr>
            <p:cNvPr id="9" name="Group 11"/>
            <p:cNvGrpSpPr/>
            <p:nvPr/>
          </p:nvGrpSpPr>
          <p:grpSpPr>
            <a:xfrm>
              <a:off x="179512" y="188640"/>
              <a:ext cx="8784976" cy="6480720"/>
              <a:chOff x="179512" y="188640"/>
              <a:chExt cx="8784976" cy="6480720"/>
            </a:xfr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p:grpSpPr>
          <p:sp>
            <p:nvSpPr>
              <p:cNvPr id="7" name="Rectangle 6"/>
              <p:cNvSpPr/>
              <p:nvPr/>
            </p:nvSpPr>
            <p:spPr>
              <a:xfrm>
                <a:off x="179512" y="260648"/>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892480" y="188640"/>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79512" y="188640"/>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51520" y="6597352"/>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1" name="TextBox 20"/>
          <p:cNvSpPr txBox="1"/>
          <p:nvPr/>
        </p:nvSpPr>
        <p:spPr>
          <a:xfrm>
            <a:off x="1043608" y="332656"/>
            <a:ext cx="6480720" cy="461665"/>
          </a:xfrm>
          <a:prstGeom prst="rect">
            <a:avLst/>
          </a:prstGeom>
          <a:noFill/>
        </p:spPr>
        <p:txBody>
          <a:bodyPr wrap="square" rtlCol="0">
            <a:spAutoFit/>
          </a:bodyPr>
          <a:lstStyle/>
          <a:p>
            <a:r>
              <a:rPr lang="en-GB" sz="2400" b="1" u="sng" dirty="0" smtClean="0"/>
              <a:t>‘An Introduction to the ‘Sedgefield Learning Box’</a:t>
            </a:r>
          </a:p>
        </p:txBody>
      </p:sp>
      <p:sp>
        <p:nvSpPr>
          <p:cNvPr id="6" name="TextBox 5"/>
          <p:cNvSpPr txBox="1"/>
          <p:nvPr/>
        </p:nvSpPr>
        <p:spPr>
          <a:xfrm>
            <a:off x="467545" y="1340768"/>
            <a:ext cx="8064896" cy="4154984"/>
          </a:xfrm>
          <a:prstGeom prst="rect">
            <a:avLst/>
          </a:prstGeom>
          <a:noFill/>
        </p:spPr>
        <p:txBody>
          <a:bodyPr wrap="square" rtlCol="0">
            <a:spAutoFit/>
          </a:bodyPr>
          <a:lstStyle/>
          <a:p>
            <a:pPr marL="342900" indent="-342900">
              <a:buFont typeface="Arial" panose="020B0604020202020204" pitchFamily="34" charset="0"/>
              <a:buChar char="•"/>
            </a:pPr>
            <a:r>
              <a:rPr lang="en-GB" sz="2400" dirty="0" smtClean="0"/>
              <a:t>The Habits of Mind are 16 ‘habits’ identified by the American professor Art Costa that the most ‘successful’ people are able to demonstrate when it would be helpful to do so.</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smtClean="0"/>
              <a:t>Costa suggests in his research that it is possible for people to ‘grow’ their ability in being able to demonstrate each of these ‘habits’.</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smtClean="0"/>
              <a:t>At SCC we look to support our students to develop these ‘habits’ by gradually raising their awareness of these habits during their time at the school.</a:t>
            </a:r>
          </a:p>
        </p:txBody>
      </p:sp>
      <p:grpSp>
        <p:nvGrpSpPr>
          <p:cNvPr id="36" name="Group 35"/>
          <p:cNvGrpSpPr/>
          <p:nvPr/>
        </p:nvGrpSpPr>
        <p:grpSpPr>
          <a:xfrm>
            <a:off x="5364830" y="5313241"/>
            <a:ext cx="3071909" cy="948396"/>
            <a:chOff x="945668" y="4255404"/>
            <a:chExt cx="6779698" cy="2093108"/>
          </a:xfrm>
        </p:grpSpPr>
        <p:pic>
          <p:nvPicPr>
            <p:cNvPr id="37" name="Picture 36" descr="N:\Assistant Headteacher Role\Teaching and Learning\Electronic display materials\mind matters-04.jpg"/>
            <p:cNvPicPr/>
            <p:nvPr/>
          </p:nvPicPr>
          <p:blipFill>
            <a:blip r:embed="rId5" cstate="print"/>
            <a:srcRect l="28307" t="1745" r="54180" b="81208"/>
            <a:stretch>
              <a:fillRect/>
            </a:stretch>
          </p:blipFill>
          <p:spPr bwMode="auto">
            <a:xfrm>
              <a:off x="945668" y="5157999"/>
              <a:ext cx="755689" cy="10408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8" name="Picture 37" descr="Habits of Mind Poster.JPG"/>
            <p:cNvPicPr/>
            <p:nvPr/>
          </p:nvPicPr>
          <p:blipFill>
            <a:blip r:embed="rId6" cstate="print"/>
            <a:srcRect/>
            <a:stretch>
              <a:fillRect/>
            </a:stretch>
          </p:blipFill>
          <p:spPr>
            <a:xfrm>
              <a:off x="6774815" y="4491941"/>
              <a:ext cx="950551" cy="10123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3" name="Picture 42" descr="N:\Assistant Headteacher Role\Teaching and Learning\Electronic display materials\mind matters-04.jpg"/>
            <p:cNvPicPr/>
            <p:nvPr/>
          </p:nvPicPr>
          <p:blipFill>
            <a:blip r:embed="rId5" cstate="print"/>
            <a:srcRect l="53911" t="1745" r="27312" b="81208"/>
            <a:stretch>
              <a:fillRect/>
            </a:stretch>
          </p:blipFill>
          <p:spPr bwMode="auto">
            <a:xfrm>
              <a:off x="5318722" y="4497086"/>
              <a:ext cx="807018" cy="10408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4" name="Picture 43" descr="N:\Assistant Headteacher Role\Teaching and Learning\Electronic display materials\mind matters-04.jpg"/>
            <p:cNvPicPr/>
            <p:nvPr/>
          </p:nvPicPr>
          <p:blipFill>
            <a:blip r:embed="rId5" cstate="print"/>
            <a:srcRect l="2668" t="1745" r="79469" b="81208"/>
            <a:stretch>
              <a:fillRect/>
            </a:stretch>
          </p:blipFill>
          <p:spPr bwMode="auto">
            <a:xfrm>
              <a:off x="1247859" y="4338095"/>
              <a:ext cx="763768" cy="10408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5" name="Picture 44" descr="Habits of Mind Poster.JPG"/>
            <p:cNvPicPr/>
            <p:nvPr/>
          </p:nvPicPr>
          <p:blipFill>
            <a:blip r:embed="rId7" cstate="print"/>
            <a:srcRect/>
            <a:stretch>
              <a:fillRect/>
            </a:stretch>
          </p:blipFill>
          <p:spPr>
            <a:xfrm>
              <a:off x="5444145" y="5378949"/>
              <a:ext cx="838387" cy="9695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6" name="Picture 45" descr="Habits of Mind Poster.JPG"/>
            <p:cNvPicPr/>
            <p:nvPr/>
          </p:nvPicPr>
          <p:blipFill>
            <a:blip r:embed="rId8" cstate="print"/>
            <a:srcRect/>
            <a:stretch>
              <a:fillRect/>
            </a:stretch>
          </p:blipFill>
          <p:spPr>
            <a:xfrm>
              <a:off x="6016920" y="4314687"/>
              <a:ext cx="824604" cy="9695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7" name="Picture 46" descr="Habits of Mind Poster.JPG"/>
            <p:cNvPicPr/>
            <p:nvPr/>
          </p:nvPicPr>
          <p:blipFill>
            <a:blip r:embed="rId9" cstate="print"/>
            <a:srcRect/>
            <a:stretch>
              <a:fillRect/>
            </a:stretch>
          </p:blipFill>
          <p:spPr>
            <a:xfrm>
              <a:off x="6167326" y="5193644"/>
              <a:ext cx="881162" cy="9695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8" name="Picture 47" descr="Habits of Mind Poster.JPG"/>
            <p:cNvPicPr/>
            <p:nvPr/>
          </p:nvPicPr>
          <p:blipFill>
            <a:blip r:embed="rId10" cstate="print"/>
            <a:srcRect/>
            <a:stretch>
              <a:fillRect/>
            </a:stretch>
          </p:blipFill>
          <p:spPr>
            <a:xfrm>
              <a:off x="3802799" y="4293301"/>
              <a:ext cx="879260" cy="10123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9" name="Picture 48" descr="Habits of Mind Poster.JPG"/>
            <p:cNvPicPr/>
            <p:nvPr/>
          </p:nvPicPr>
          <p:blipFill>
            <a:blip r:embed="rId11" cstate="print"/>
            <a:srcRect/>
            <a:stretch>
              <a:fillRect/>
            </a:stretch>
          </p:blipFill>
          <p:spPr>
            <a:xfrm>
              <a:off x="4608004" y="4366612"/>
              <a:ext cx="812721" cy="10123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0" name="Picture 49" descr="Habits of Mind Poster.JPG"/>
            <p:cNvPicPr/>
            <p:nvPr/>
          </p:nvPicPr>
          <p:blipFill>
            <a:blip r:embed="rId12" cstate="print"/>
            <a:srcRect/>
            <a:stretch>
              <a:fillRect/>
            </a:stretch>
          </p:blipFill>
          <p:spPr>
            <a:xfrm>
              <a:off x="4682059" y="5245728"/>
              <a:ext cx="926788" cy="9267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 name="Picture 50" descr="Habits of Mind Poster.JPG"/>
            <p:cNvPicPr/>
            <p:nvPr/>
          </p:nvPicPr>
          <p:blipFill>
            <a:blip r:embed="rId13" cstate="print"/>
            <a:srcRect/>
            <a:stretch>
              <a:fillRect/>
            </a:stretch>
          </p:blipFill>
          <p:spPr>
            <a:xfrm>
              <a:off x="1942141" y="4255404"/>
              <a:ext cx="1055112" cy="9267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2" name="Picture 51" descr="Habits of Mind Poster.JPG"/>
            <p:cNvPicPr/>
            <p:nvPr/>
          </p:nvPicPr>
          <p:blipFill>
            <a:blip r:embed="rId14" cstate="print"/>
            <a:srcRect/>
            <a:stretch>
              <a:fillRect/>
            </a:stretch>
          </p:blipFill>
          <p:spPr>
            <a:xfrm>
              <a:off x="2467883" y="5245728"/>
              <a:ext cx="784205" cy="9267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3" name="Picture 52" descr="Habits of Mind Poster.JPG"/>
            <p:cNvPicPr/>
            <p:nvPr/>
          </p:nvPicPr>
          <p:blipFill>
            <a:blip r:embed="rId15" cstate="print"/>
            <a:srcRect/>
            <a:stretch>
              <a:fillRect/>
            </a:stretch>
          </p:blipFill>
          <p:spPr>
            <a:xfrm>
              <a:off x="3217822" y="5093268"/>
              <a:ext cx="926788" cy="9410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4" name="Picture 53" descr="Habits of Mind Poster.JPG"/>
            <p:cNvPicPr/>
            <p:nvPr/>
          </p:nvPicPr>
          <p:blipFill>
            <a:blip r:embed="rId16" cstate="print"/>
            <a:srcRect/>
            <a:stretch>
              <a:fillRect/>
            </a:stretch>
          </p:blipFill>
          <p:spPr>
            <a:xfrm>
              <a:off x="4100131" y="5305638"/>
              <a:ext cx="727172" cy="9410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5" name="Picture 54" descr="Habits of Mind Poster.JPG"/>
            <p:cNvPicPr/>
            <p:nvPr/>
          </p:nvPicPr>
          <p:blipFill>
            <a:blip r:embed="rId17" cstate="print"/>
            <a:srcRect/>
            <a:stretch>
              <a:fillRect/>
            </a:stretch>
          </p:blipFill>
          <p:spPr>
            <a:xfrm>
              <a:off x="1599942" y="5060226"/>
              <a:ext cx="869755" cy="9410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6" name="Picture 55" descr="Habits of Mind Poster.JPG"/>
            <p:cNvPicPr/>
            <p:nvPr/>
          </p:nvPicPr>
          <p:blipFill>
            <a:blip r:embed="rId18" cstate="print"/>
            <a:srcRect/>
            <a:stretch>
              <a:fillRect/>
            </a:stretch>
          </p:blipFill>
          <p:spPr>
            <a:xfrm>
              <a:off x="2877912" y="4343000"/>
              <a:ext cx="924887" cy="9410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20044575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2"/>
          <p:cNvGrpSpPr/>
          <p:nvPr/>
        </p:nvGrpSpPr>
        <p:grpSpPr>
          <a:xfrm>
            <a:off x="179512" y="188640"/>
            <a:ext cx="8784976" cy="6480720"/>
            <a:chOff x="179512" y="188640"/>
            <a:chExt cx="8784976" cy="6480720"/>
          </a:xfrm>
        </p:grpSpPr>
        <p:pic>
          <p:nvPicPr>
            <p:cNvPr id="4" name="Picture 3"/>
            <p:cNvPicPr/>
            <p:nvPr/>
          </p:nvPicPr>
          <p:blipFill>
            <a:blip r:embed="rId3" cstate="print"/>
            <a:srcRect/>
            <a:stretch>
              <a:fillRect/>
            </a:stretch>
          </p:blipFill>
          <p:spPr bwMode="auto">
            <a:xfrm>
              <a:off x="323528" y="332656"/>
              <a:ext cx="669891" cy="673769"/>
            </a:xfrm>
            <a:prstGeom prst="rect">
              <a:avLst/>
            </a:prstGeom>
            <a:noFill/>
            <a:ln w="9525">
              <a:noFill/>
              <a:miter lim="800000"/>
              <a:headEnd/>
              <a:tailEnd/>
            </a:ln>
          </p:spPr>
        </p:pic>
        <p:pic>
          <p:nvPicPr>
            <p:cNvPr id="5" name="Picture 4" descr="The Learning Box Logo Green.JPG"/>
            <p:cNvPicPr/>
            <p:nvPr/>
          </p:nvPicPr>
          <p:blipFill>
            <a:blip r:embed="rId4" cstate="print"/>
            <a:stretch>
              <a:fillRect/>
            </a:stretch>
          </p:blipFill>
          <p:spPr>
            <a:xfrm>
              <a:off x="7398344" y="332656"/>
              <a:ext cx="1477990" cy="720080"/>
            </a:xfrm>
            <a:prstGeom prst="rect">
              <a:avLst/>
            </a:prstGeom>
          </p:spPr>
        </p:pic>
        <p:grpSp>
          <p:nvGrpSpPr>
            <p:cNvPr id="9" name="Group 11"/>
            <p:cNvGrpSpPr/>
            <p:nvPr/>
          </p:nvGrpSpPr>
          <p:grpSpPr>
            <a:xfrm>
              <a:off x="179512" y="188640"/>
              <a:ext cx="8784976" cy="6480720"/>
              <a:chOff x="179512" y="188640"/>
              <a:chExt cx="8784976" cy="6480720"/>
            </a:xfr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p:grpSpPr>
          <p:sp>
            <p:nvSpPr>
              <p:cNvPr id="7" name="Rectangle 6"/>
              <p:cNvSpPr/>
              <p:nvPr/>
            </p:nvSpPr>
            <p:spPr>
              <a:xfrm>
                <a:off x="179512" y="260648"/>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892480" y="188640"/>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79512" y="188640"/>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51520" y="6597352"/>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1" name="TextBox 20"/>
          <p:cNvSpPr txBox="1"/>
          <p:nvPr/>
        </p:nvSpPr>
        <p:spPr>
          <a:xfrm>
            <a:off x="1043608" y="332656"/>
            <a:ext cx="6480720" cy="461665"/>
          </a:xfrm>
          <a:prstGeom prst="rect">
            <a:avLst/>
          </a:prstGeom>
          <a:noFill/>
        </p:spPr>
        <p:txBody>
          <a:bodyPr wrap="square" rtlCol="0">
            <a:spAutoFit/>
          </a:bodyPr>
          <a:lstStyle/>
          <a:p>
            <a:r>
              <a:rPr lang="en-GB" sz="2400" b="1" u="sng" dirty="0" smtClean="0"/>
              <a:t>‘An Introduction to the ‘Sedgefield Learning Box’</a:t>
            </a:r>
          </a:p>
        </p:txBody>
      </p:sp>
      <p:pic>
        <p:nvPicPr>
          <p:cNvPr id="29" name="Picture 2"/>
          <p:cNvPicPr>
            <a:picLocks noChangeAspect="1" noChangeArrowheads="1"/>
          </p:cNvPicPr>
          <p:nvPr/>
        </p:nvPicPr>
        <p:blipFill rotWithShape="1">
          <a:blip r:embed="rId5" cstate="print"/>
          <a:srcRect l="418"/>
          <a:stretch/>
        </p:blipFill>
        <p:spPr bwMode="auto">
          <a:xfrm>
            <a:off x="301032" y="1194929"/>
            <a:ext cx="8573698" cy="5240926"/>
          </a:xfrm>
          <a:prstGeom prst="rect">
            <a:avLst/>
          </a:prstGeom>
          <a:noFill/>
          <a:ln w="9525">
            <a:noFill/>
            <a:miter lim="800000"/>
            <a:headEnd/>
            <a:tailEnd/>
          </a:ln>
        </p:spPr>
      </p:pic>
    </p:spTree>
    <p:extLst>
      <p:ext uri="{BB962C8B-B14F-4D97-AF65-F5344CB8AC3E}">
        <p14:creationId xmlns:p14="http://schemas.microsoft.com/office/powerpoint/2010/main" val="9165416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2"/>
          <p:cNvGrpSpPr/>
          <p:nvPr/>
        </p:nvGrpSpPr>
        <p:grpSpPr>
          <a:xfrm>
            <a:off x="179512" y="188640"/>
            <a:ext cx="8784976" cy="6480720"/>
            <a:chOff x="179512" y="188640"/>
            <a:chExt cx="8784976" cy="6480720"/>
          </a:xfrm>
        </p:grpSpPr>
        <p:pic>
          <p:nvPicPr>
            <p:cNvPr id="4" name="Picture 3"/>
            <p:cNvPicPr/>
            <p:nvPr/>
          </p:nvPicPr>
          <p:blipFill>
            <a:blip r:embed="rId3" cstate="print"/>
            <a:srcRect/>
            <a:stretch>
              <a:fillRect/>
            </a:stretch>
          </p:blipFill>
          <p:spPr bwMode="auto">
            <a:xfrm>
              <a:off x="323528" y="332656"/>
              <a:ext cx="669891" cy="673769"/>
            </a:xfrm>
            <a:prstGeom prst="rect">
              <a:avLst/>
            </a:prstGeom>
            <a:noFill/>
            <a:ln w="9525">
              <a:noFill/>
              <a:miter lim="800000"/>
              <a:headEnd/>
              <a:tailEnd/>
            </a:ln>
          </p:spPr>
        </p:pic>
        <p:pic>
          <p:nvPicPr>
            <p:cNvPr id="5" name="Picture 4" descr="The Learning Box Logo Green.JPG"/>
            <p:cNvPicPr/>
            <p:nvPr/>
          </p:nvPicPr>
          <p:blipFill>
            <a:blip r:embed="rId4" cstate="print"/>
            <a:stretch>
              <a:fillRect/>
            </a:stretch>
          </p:blipFill>
          <p:spPr>
            <a:xfrm>
              <a:off x="7398344" y="332656"/>
              <a:ext cx="1477990" cy="720080"/>
            </a:xfrm>
            <a:prstGeom prst="rect">
              <a:avLst/>
            </a:prstGeom>
          </p:spPr>
        </p:pic>
        <p:grpSp>
          <p:nvGrpSpPr>
            <p:cNvPr id="9" name="Group 11"/>
            <p:cNvGrpSpPr/>
            <p:nvPr/>
          </p:nvGrpSpPr>
          <p:grpSpPr>
            <a:xfrm>
              <a:off x="179512" y="188640"/>
              <a:ext cx="8784976" cy="6480720"/>
              <a:chOff x="179512" y="188640"/>
              <a:chExt cx="8784976" cy="6480720"/>
            </a:xfr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p:grpSpPr>
          <p:sp>
            <p:nvSpPr>
              <p:cNvPr id="7" name="Rectangle 6"/>
              <p:cNvSpPr/>
              <p:nvPr/>
            </p:nvSpPr>
            <p:spPr>
              <a:xfrm>
                <a:off x="179512" y="260648"/>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892480" y="188640"/>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79512" y="188640"/>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51520" y="6597352"/>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1" name="TextBox 20"/>
          <p:cNvSpPr txBox="1"/>
          <p:nvPr/>
        </p:nvSpPr>
        <p:spPr>
          <a:xfrm>
            <a:off x="1043608" y="332656"/>
            <a:ext cx="6480720" cy="461665"/>
          </a:xfrm>
          <a:prstGeom prst="rect">
            <a:avLst/>
          </a:prstGeom>
          <a:noFill/>
        </p:spPr>
        <p:txBody>
          <a:bodyPr wrap="square" rtlCol="0">
            <a:spAutoFit/>
          </a:bodyPr>
          <a:lstStyle/>
          <a:p>
            <a:r>
              <a:rPr lang="en-GB" sz="2400" b="1" u="sng" dirty="0" smtClean="0"/>
              <a:t>‘An Introduction to the ‘Sedgefield Learning Box’</a:t>
            </a:r>
          </a:p>
        </p:txBody>
      </p:sp>
      <p:sp>
        <p:nvSpPr>
          <p:cNvPr id="2" name="TextBox 1"/>
          <p:cNvSpPr txBox="1"/>
          <p:nvPr/>
        </p:nvSpPr>
        <p:spPr>
          <a:xfrm>
            <a:off x="467544" y="1268760"/>
            <a:ext cx="8208912" cy="1107996"/>
          </a:xfrm>
          <a:prstGeom prst="rect">
            <a:avLst/>
          </a:prstGeom>
          <a:noFill/>
        </p:spPr>
        <p:txBody>
          <a:bodyPr wrap="square" rtlCol="0">
            <a:spAutoFit/>
          </a:bodyPr>
          <a:lstStyle/>
          <a:p>
            <a:r>
              <a:rPr lang="en-GB" sz="2200" dirty="0" smtClean="0"/>
              <a:t>Further details about the Sedgefield Learning Box are available via the school website.  Students have key information about our Learning Box in their planners.</a:t>
            </a:r>
            <a:endParaRPr lang="en-GB" sz="2200" dirty="0"/>
          </a:p>
        </p:txBody>
      </p:sp>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2940" t="9469" r="13658" b="6249"/>
          <a:stretch/>
        </p:blipFill>
        <p:spPr bwMode="auto">
          <a:xfrm>
            <a:off x="1601924" y="2564904"/>
            <a:ext cx="5868143" cy="37882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829842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2"/>
          <p:cNvGrpSpPr/>
          <p:nvPr/>
        </p:nvGrpSpPr>
        <p:grpSpPr>
          <a:xfrm>
            <a:off x="179512" y="188640"/>
            <a:ext cx="8784976" cy="6480720"/>
            <a:chOff x="179512" y="188640"/>
            <a:chExt cx="8784976" cy="6480720"/>
          </a:xfrm>
        </p:grpSpPr>
        <p:pic>
          <p:nvPicPr>
            <p:cNvPr id="4" name="Picture 3"/>
            <p:cNvPicPr/>
            <p:nvPr/>
          </p:nvPicPr>
          <p:blipFill>
            <a:blip r:embed="rId3" cstate="print"/>
            <a:srcRect/>
            <a:stretch>
              <a:fillRect/>
            </a:stretch>
          </p:blipFill>
          <p:spPr bwMode="auto">
            <a:xfrm>
              <a:off x="323528" y="332656"/>
              <a:ext cx="669891" cy="673769"/>
            </a:xfrm>
            <a:prstGeom prst="rect">
              <a:avLst/>
            </a:prstGeom>
            <a:noFill/>
            <a:ln w="9525">
              <a:noFill/>
              <a:miter lim="800000"/>
              <a:headEnd/>
              <a:tailEnd/>
            </a:ln>
          </p:spPr>
        </p:pic>
        <p:pic>
          <p:nvPicPr>
            <p:cNvPr id="5" name="Picture 4" descr="The Learning Box Logo Green.JPG"/>
            <p:cNvPicPr/>
            <p:nvPr/>
          </p:nvPicPr>
          <p:blipFill>
            <a:blip r:embed="rId4" cstate="print"/>
            <a:stretch>
              <a:fillRect/>
            </a:stretch>
          </p:blipFill>
          <p:spPr>
            <a:xfrm>
              <a:off x="7398344" y="332656"/>
              <a:ext cx="1477990" cy="720080"/>
            </a:xfrm>
            <a:prstGeom prst="rect">
              <a:avLst/>
            </a:prstGeom>
          </p:spPr>
        </p:pic>
        <p:grpSp>
          <p:nvGrpSpPr>
            <p:cNvPr id="9" name="Group 11"/>
            <p:cNvGrpSpPr/>
            <p:nvPr/>
          </p:nvGrpSpPr>
          <p:grpSpPr>
            <a:xfrm>
              <a:off x="179512" y="188640"/>
              <a:ext cx="8784976" cy="6480720"/>
              <a:chOff x="179512" y="188640"/>
              <a:chExt cx="8784976" cy="6480720"/>
            </a:xfr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p:grpSpPr>
          <p:sp>
            <p:nvSpPr>
              <p:cNvPr id="7" name="Rectangle 6"/>
              <p:cNvSpPr/>
              <p:nvPr/>
            </p:nvSpPr>
            <p:spPr>
              <a:xfrm>
                <a:off x="179512" y="260648"/>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892480" y="188640"/>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79512" y="188640"/>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51520" y="6597352"/>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1" name="TextBox 20"/>
          <p:cNvSpPr txBox="1"/>
          <p:nvPr/>
        </p:nvSpPr>
        <p:spPr>
          <a:xfrm>
            <a:off x="1043608" y="332656"/>
            <a:ext cx="6480720" cy="461665"/>
          </a:xfrm>
          <a:prstGeom prst="rect">
            <a:avLst/>
          </a:prstGeom>
          <a:noFill/>
        </p:spPr>
        <p:txBody>
          <a:bodyPr wrap="square" rtlCol="0">
            <a:spAutoFit/>
          </a:bodyPr>
          <a:lstStyle/>
          <a:p>
            <a:r>
              <a:rPr lang="en-GB" sz="2400" b="1" u="sng" dirty="0" smtClean="0"/>
              <a:t>‘An Introduction to the ‘Sedgefield Learning Box’</a:t>
            </a:r>
          </a:p>
        </p:txBody>
      </p:sp>
      <p:sp>
        <p:nvSpPr>
          <p:cNvPr id="2" name="TextBox 1"/>
          <p:cNvSpPr txBox="1"/>
          <p:nvPr/>
        </p:nvSpPr>
        <p:spPr>
          <a:xfrm>
            <a:off x="507798" y="1151060"/>
            <a:ext cx="7992888" cy="461665"/>
          </a:xfrm>
          <a:prstGeom prst="rect">
            <a:avLst/>
          </a:prstGeom>
          <a:noFill/>
        </p:spPr>
        <p:txBody>
          <a:bodyPr wrap="square" rtlCol="0">
            <a:spAutoFit/>
          </a:bodyPr>
          <a:lstStyle/>
          <a:p>
            <a:r>
              <a:rPr lang="en-GB" sz="2400" b="1" u="sng" dirty="0" smtClean="0"/>
              <a:t>Learning to Think</a:t>
            </a:r>
            <a:endParaRPr lang="en-GB" sz="2400" b="1" u="sng" dirty="0"/>
          </a:p>
        </p:txBody>
      </p:sp>
      <p:pic>
        <p:nvPicPr>
          <p:cNvPr id="13" name="Picture 12"/>
          <p:cNvPicPr/>
          <p:nvPr/>
        </p:nvPicPr>
        <p:blipFill>
          <a:blip r:embed="rId5" cstate="print"/>
          <a:srcRect/>
          <a:stretch>
            <a:fillRect/>
          </a:stretch>
        </p:blipFill>
        <p:spPr bwMode="auto">
          <a:xfrm>
            <a:off x="507798" y="1844823"/>
            <a:ext cx="1469390" cy="1456055"/>
          </a:xfrm>
          <a:prstGeom prst="rect">
            <a:avLst/>
          </a:prstGeom>
          <a:noFill/>
          <a:ln w="9525">
            <a:noFill/>
            <a:miter lim="800000"/>
            <a:headEnd/>
            <a:tailEnd/>
          </a:ln>
        </p:spPr>
      </p:pic>
      <p:sp>
        <p:nvSpPr>
          <p:cNvPr id="6" name="Rectangle 5"/>
          <p:cNvSpPr/>
          <p:nvPr/>
        </p:nvSpPr>
        <p:spPr>
          <a:xfrm>
            <a:off x="2051720" y="1988840"/>
            <a:ext cx="6448966" cy="1080120"/>
          </a:xfrm>
          <a:prstGeom prst="rect">
            <a:avLst/>
          </a:prstGeom>
          <a:ln w="38100"/>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GB" sz="2000" b="1" dirty="0" smtClean="0"/>
              <a:t>Write a letter to your head teacher in which you explain your feelings about the new school rule about…</a:t>
            </a:r>
            <a:endParaRPr lang="en-GB" sz="2000" b="1" dirty="0"/>
          </a:p>
        </p:txBody>
      </p:sp>
      <p:sp>
        <p:nvSpPr>
          <p:cNvPr id="12" name="Rectangle 11"/>
          <p:cNvSpPr/>
          <p:nvPr/>
        </p:nvSpPr>
        <p:spPr>
          <a:xfrm>
            <a:off x="658473" y="3717032"/>
            <a:ext cx="7842213" cy="252028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GB" sz="2000" i="1" dirty="0" smtClean="0"/>
              <a:t>Dear Sir,</a:t>
            </a:r>
          </a:p>
          <a:p>
            <a:endParaRPr lang="en-GB" sz="2000" i="1" dirty="0"/>
          </a:p>
          <a:p>
            <a:r>
              <a:rPr lang="en-GB" sz="2000" i="1" dirty="0" smtClean="0"/>
              <a:t>Your new school rule has left me feeling extremely angry.</a:t>
            </a:r>
          </a:p>
          <a:p>
            <a:endParaRPr lang="en-GB" sz="2000" i="1" dirty="0"/>
          </a:p>
          <a:p>
            <a:r>
              <a:rPr lang="en-GB" sz="2000" i="1" dirty="0" smtClean="0"/>
              <a:t>Your faithfully,</a:t>
            </a:r>
          </a:p>
          <a:p>
            <a:endParaRPr lang="en-GB" sz="2000" i="1" dirty="0"/>
          </a:p>
          <a:p>
            <a:r>
              <a:rPr lang="en-GB" sz="2000" i="1" dirty="0" smtClean="0"/>
              <a:t>____________________________</a:t>
            </a:r>
            <a:endParaRPr lang="en-GB" sz="2000" i="1" dirty="0"/>
          </a:p>
        </p:txBody>
      </p:sp>
      <p:pic>
        <p:nvPicPr>
          <p:cNvPr id="16" name="Picture 15" descr="Red Thinking Hat.JPG"/>
          <p:cNvPicPr/>
          <p:nvPr/>
        </p:nvPicPr>
        <p:blipFill>
          <a:blip r:embed="rId6" cstate="print"/>
          <a:stretch>
            <a:fillRect/>
          </a:stretch>
        </p:blipFill>
        <p:spPr>
          <a:xfrm>
            <a:off x="7740352" y="5311714"/>
            <a:ext cx="1049659" cy="1114586"/>
          </a:xfrm>
          <a:prstGeom prst="rect">
            <a:avLst/>
          </a:prstGeom>
        </p:spPr>
      </p:pic>
    </p:spTree>
    <p:extLst>
      <p:ext uri="{BB962C8B-B14F-4D97-AF65-F5344CB8AC3E}">
        <p14:creationId xmlns:p14="http://schemas.microsoft.com/office/powerpoint/2010/main" val="403723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2"/>
          <p:cNvGrpSpPr/>
          <p:nvPr/>
        </p:nvGrpSpPr>
        <p:grpSpPr>
          <a:xfrm>
            <a:off x="179512" y="188640"/>
            <a:ext cx="8784976" cy="6480720"/>
            <a:chOff x="179512" y="188640"/>
            <a:chExt cx="8784976" cy="6480720"/>
          </a:xfrm>
        </p:grpSpPr>
        <p:pic>
          <p:nvPicPr>
            <p:cNvPr id="4" name="Picture 3"/>
            <p:cNvPicPr/>
            <p:nvPr/>
          </p:nvPicPr>
          <p:blipFill>
            <a:blip r:embed="rId3" cstate="print"/>
            <a:srcRect/>
            <a:stretch>
              <a:fillRect/>
            </a:stretch>
          </p:blipFill>
          <p:spPr bwMode="auto">
            <a:xfrm>
              <a:off x="323528" y="332656"/>
              <a:ext cx="669891" cy="673769"/>
            </a:xfrm>
            <a:prstGeom prst="rect">
              <a:avLst/>
            </a:prstGeom>
            <a:noFill/>
            <a:ln w="9525">
              <a:noFill/>
              <a:miter lim="800000"/>
              <a:headEnd/>
              <a:tailEnd/>
            </a:ln>
          </p:spPr>
        </p:pic>
        <p:pic>
          <p:nvPicPr>
            <p:cNvPr id="5" name="Picture 4" descr="The Learning Box Logo Green.JPG"/>
            <p:cNvPicPr/>
            <p:nvPr/>
          </p:nvPicPr>
          <p:blipFill>
            <a:blip r:embed="rId4" cstate="print"/>
            <a:stretch>
              <a:fillRect/>
            </a:stretch>
          </p:blipFill>
          <p:spPr>
            <a:xfrm>
              <a:off x="7398344" y="332656"/>
              <a:ext cx="1477990" cy="720080"/>
            </a:xfrm>
            <a:prstGeom prst="rect">
              <a:avLst/>
            </a:prstGeom>
          </p:spPr>
        </p:pic>
        <p:grpSp>
          <p:nvGrpSpPr>
            <p:cNvPr id="9" name="Group 11"/>
            <p:cNvGrpSpPr/>
            <p:nvPr/>
          </p:nvGrpSpPr>
          <p:grpSpPr>
            <a:xfrm>
              <a:off x="179512" y="188640"/>
              <a:ext cx="8784976" cy="6480720"/>
              <a:chOff x="179512" y="188640"/>
              <a:chExt cx="8784976" cy="6480720"/>
            </a:xfr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p:grpSpPr>
          <p:sp>
            <p:nvSpPr>
              <p:cNvPr id="7" name="Rectangle 6"/>
              <p:cNvSpPr/>
              <p:nvPr/>
            </p:nvSpPr>
            <p:spPr>
              <a:xfrm>
                <a:off x="179512" y="260648"/>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892480" y="188640"/>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79512" y="188640"/>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51520" y="6597352"/>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1" name="TextBox 20"/>
          <p:cNvSpPr txBox="1"/>
          <p:nvPr/>
        </p:nvSpPr>
        <p:spPr>
          <a:xfrm>
            <a:off x="1043608" y="332656"/>
            <a:ext cx="6480720" cy="461665"/>
          </a:xfrm>
          <a:prstGeom prst="rect">
            <a:avLst/>
          </a:prstGeom>
          <a:noFill/>
        </p:spPr>
        <p:txBody>
          <a:bodyPr wrap="square" rtlCol="0">
            <a:spAutoFit/>
          </a:bodyPr>
          <a:lstStyle/>
          <a:p>
            <a:r>
              <a:rPr lang="en-GB" sz="2400" b="1" u="sng" dirty="0" smtClean="0"/>
              <a:t>‘An Introduction to the ‘Sedgefield Learning Box’</a:t>
            </a:r>
          </a:p>
        </p:txBody>
      </p:sp>
      <p:sp>
        <p:nvSpPr>
          <p:cNvPr id="2" name="TextBox 1"/>
          <p:cNvSpPr txBox="1"/>
          <p:nvPr/>
        </p:nvSpPr>
        <p:spPr>
          <a:xfrm>
            <a:off x="507798" y="1151060"/>
            <a:ext cx="7992888" cy="461665"/>
          </a:xfrm>
          <a:prstGeom prst="rect">
            <a:avLst/>
          </a:prstGeom>
          <a:noFill/>
        </p:spPr>
        <p:txBody>
          <a:bodyPr wrap="square" rtlCol="0">
            <a:spAutoFit/>
          </a:bodyPr>
          <a:lstStyle/>
          <a:p>
            <a:r>
              <a:rPr lang="en-GB" sz="2400" b="1" u="sng" dirty="0" smtClean="0"/>
              <a:t>Learning to Think</a:t>
            </a:r>
            <a:endParaRPr lang="en-GB" sz="2400" b="1" u="sng" dirty="0"/>
          </a:p>
        </p:txBody>
      </p:sp>
      <p:pic>
        <p:nvPicPr>
          <p:cNvPr id="13" name="Picture 12"/>
          <p:cNvPicPr/>
          <p:nvPr/>
        </p:nvPicPr>
        <p:blipFill>
          <a:blip r:embed="rId5" cstate="print"/>
          <a:srcRect/>
          <a:stretch>
            <a:fillRect/>
          </a:stretch>
        </p:blipFill>
        <p:spPr bwMode="auto">
          <a:xfrm>
            <a:off x="507798" y="1844823"/>
            <a:ext cx="1469390" cy="1456055"/>
          </a:xfrm>
          <a:prstGeom prst="rect">
            <a:avLst/>
          </a:prstGeom>
          <a:noFill/>
          <a:ln w="9525">
            <a:noFill/>
            <a:miter lim="800000"/>
            <a:headEnd/>
            <a:tailEnd/>
          </a:ln>
        </p:spPr>
      </p:pic>
      <p:sp>
        <p:nvSpPr>
          <p:cNvPr id="6" name="Rectangle 5"/>
          <p:cNvSpPr/>
          <p:nvPr/>
        </p:nvSpPr>
        <p:spPr>
          <a:xfrm>
            <a:off x="2051720" y="1988840"/>
            <a:ext cx="6448966" cy="1080120"/>
          </a:xfrm>
          <a:prstGeom prst="rect">
            <a:avLst/>
          </a:prstGeom>
          <a:ln w="38100"/>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GB" sz="2000" b="1" dirty="0" smtClean="0"/>
              <a:t>Write a letter to your head teacher in which you explain your feelings about the new school rule about…</a:t>
            </a:r>
            <a:endParaRPr lang="en-GB" sz="2000" b="1" dirty="0"/>
          </a:p>
        </p:txBody>
      </p:sp>
      <p:sp>
        <p:nvSpPr>
          <p:cNvPr id="12" name="Rectangle 11"/>
          <p:cNvSpPr/>
          <p:nvPr/>
        </p:nvSpPr>
        <p:spPr>
          <a:xfrm>
            <a:off x="658473" y="3717032"/>
            <a:ext cx="7842213" cy="252028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GB" sz="2000" i="1" dirty="0" smtClean="0"/>
              <a:t>Dear Sir,</a:t>
            </a:r>
          </a:p>
          <a:p>
            <a:endParaRPr lang="en-GB" sz="2000" i="1" dirty="0"/>
          </a:p>
          <a:p>
            <a:r>
              <a:rPr lang="en-GB" sz="2000" i="1" dirty="0" smtClean="0"/>
              <a:t>Your new school rule has left me feeling extremely angry.  I feel that it is a terrible idea because _______________________.  As well as this, I also feel that it is going to be ineffective as…</a:t>
            </a:r>
          </a:p>
          <a:p>
            <a:endParaRPr lang="en-GB" sz="2000" i="1" dirty="0"/>
          </a:p>
          <a:p>
            <a:endParaRPr lang="en-GB" sz="2000" i="1" dirty="0" smtClean="0"/>
          </a:p>
          <a:p>
            <a:endParaRPr lang="en-GB" sz="2000" i="1" dirty="0" smtClean="0"/>
          </a:p>
        </p:txBody>
      </p:sp>
      <p:pic>
        <p:nvPicPr>
          <p:cNvPr id="16" name="Picture 15" descr="Red Thinking Hat.JPG"/>
          <p:cNvPicPr/>
          <p:nvPr/>
        </p:nvPicPr>
        <p:blipFill>
          <a:blip r:embed="rId6" cstate="print"/>
          <a:stretch>
            <a:fillRect/>
          </a:stretch>
        </p:blipFill>
        <p:spPr>
          <a:xfrm>
            <a:off x="6474669" y="5311714"/>
            <a:ext cx="1049659" cy="1114586"/>
          </a:xfrm>
          <a:prstGeom prst="rect">
            <a:avLst/>
          </a:prstGeom>
        </p:spPr>
      </p:pic>
      <p:pic>
        <p:nvPicPr>
          <p:cNvPr id="17" name="Picture 16" descr="Black Thinking Hat.JPG"/>
          <p:cNvPicPr/>
          <p:nvPr/>
        </p:nvPicPr>
        <p:blipFill>
          <a:blip r:embed="rId7" cstate="print"/>
          <a:stretch>
            <a:fillRect/>
          </a:stretch>
        </p:blipFill>
        <p:spPr>
          <a:xfrm>
            <a:off x="7584318" y="5274164"/>
            <a:ext cx="1106041" cy="1160796"/>
          </a:xfrm>
          <a:prstGeom prst="rect">
            <a:avLst/>
          </a:prstGeom>
        </p:spPr>
      </p:pic>
    </p:spTree>
    <p:extLst>
      <p:ext uri="{BB962C8B-B14F-4D97-AF65-F5344CB8AC3E}">
        <p14:creationId xmlns:p14="http://schemas.microsoft.com/office/powerpoint/2010/main" val="219186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2"/>
          <p:cNvGrpSpPr/>
          <p:nvPr/>
        </p:nvGrpSpPr>
        <p:grpSpPr>
          <a:xfrm>
            <a:off x="179512" y="188640"/>
            <a:ext cx="8784976" cy="6480720"/>
            <a:chOff x="179512" y="188640"/>
            <a:chExt cx="8784976" cy="6480720"/>
          </a:xfrm>
        </p:grpSpPr>
        <p:pic>
          <p:nvPicPr>
            <p:cNvPr id="4" name="Picture 3"/>
            <p:cNvPicPr/>
            <p:nvPr/>
          </p:nvPicPr>
          <p:blipFill>
            <a:blip r:embed="rId3" cstate="print"/>
            <a:srcRect/>
            <a:stretch>
              <a:fillRect/>
            </a:stretch>
          </p:blipFill>
          <p:spPr bwMode="auto">
            <a:xfrm>
              <a:off x="323528" y="332656"/>
              <a:ext cx="669891" cy="673769"/>
            </a:xfrm>
            <a:prstGeom prst="rect">
              <a:avLst/>
            </a:prstGeom>
            <a:noFill/>
            <a:ln w="9525">
              <a:noFill/>
              <a:miter lim="800000"/>
              <a:headEnd/>
              <a:tailEnd/>
            </a:ln>
          </p:spPr>
        </p:pic>
        <p:pic>
          <p:nvPicPr>
            <p:cNvPr id="5" name="Picture 4" descr="The Learning Box Logo Green.JPG"/>
            <p:cNvPicPr/>
            <p:nvPr/>
          </p:nvPicPr>
          <p:blipFill>
            <a:blip r:embed="rId4" cstate="print"/>
            <a:stretch>
              <a:fillRect/>
            </a:stretch>
          </p:blipFill>
          <p:spPr>
            <a:xfrm>
              <a:off x="7398344" y="332656"/>
              <a:ext cx="1477990" cy="720080"/>
            </a:xfrm>
            <a:prstGeom prst="rect">
              <a:avLst/>
            </a:prstGeom>
          </p:spPr>
        </p:pic>
        <p:grpSp>
          <p:nvGrpSpPr>
            <p:cNvPr id="9" name="Group 11"/>
            <p:cNvGrpSpPr/>
            <p:nvPr/>
          </p:nvGrpSpPr>
          <p:grpSpPr>
            <a:xfrm>
              <a:off x="179512" y="188640"/>
              <a:ext cx="8784976" cy="6480720"/>
              <a:chOff x="179512" y="188640"/>
              <a:chExt cx="8784976" cy="6480720"/>
            </a:xfr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p:grpSpPr>
          <p:sp>
            <p:nvSpPr>
              <p:cNvPr id="7" name="Rectangle 6"/>
              <p:cNvSpPr/>
              <p:nvPr/>
            </p:nvSpPr>
            <p:spPr>
              <a:xfrm>
                <a:off x="179512" y="260648"/>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892480" y="188640"/>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79512" y="188640"/>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51520" y="6597352"/>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1" name="TextBox 20"/>
          <p:cNvSpPr txBox="1"/>
          <p:nvPr/>
        </p:nvSpPr>
        <p:spPr>
          <a:xfrm>
            <a:off x="1043608" y="332656"/>
            <a:ext cx="6480720" cy="461665"/>
          </a:xfrm>
          <a:prstGeom prst="rect">
            <a:avLst/>
          </a:prstGeom>
          <a:noFill/>
        </p:spPr>
        <p:txBody>
          <a:bodyPr wrap="square" rtlCol="0">
            <a:spAutoFit/>
          </a:bodyPr>
          <a:lstStyle/>
          <a:p>
            <a:r>
              <a:rPr lang="en-GB" sz="2400" b="1" u="sng" dirty="0" smtClean="0"/>
              <a:t>‘An Introduction to the ‘Sedgefield Learning Box’</a:t>
            </a:r>
          </a:p>
        </p:txBody>
      </p:sp>
      <p:sp>
        <p:nvSpPr>
          <p:cNvPr id="2" name="TextBox 1"/>
          <p:cNvSpPr txBox="1"/>
          <p:nvPr/>
        </p:nvSpPr>
        <p:spPr>
          <a:xfrm>
            <a:off x="507798" y="1151060"/>
            <a:ext cx="7992888" cy="461665"/>
          </a:xfrm>
          <a:prstGeom prst="rect">
            <a:avLst/>
          </a:prstGeom>
          <a:noFill/>
        </p:spPr>
        <p:txBody>
          <a:bodyPr wrap="square" rtlCol="0">
            <a:spAutoFit/>
          </a:bodyPr>
          <a:lstStyle/>
          <a:p>
            <a:r>
              <a:rPr lang="en-GB" sz="2400" b="1" u="sng" dirty="0" smtClean="0"/>
              <a:t>Learning to Think</a:t>
            </a:r>
            <a:endParaRPr lang="en-GB" sz="2400" b="1" u="sng" dirty="0"/>
          </a:p>
        </p:txBody>
      </p:sp>
      <p:pic>
        <p:nvPicPr>
          <p:cNvPr id="13" name="Picture 12"/>
          <p:cNvPicPr/>
          <p:nvPr/>
        </p:nvPicPr>
        <p:blipFill>
          <a:blip r:embed="rId5" cstate="print"/>
          <a:srcRect/>
          <a:stretch>
            <a:fillRect/>
          </a:stretch>
        </p:blipFill>
        <p:spPr bwMode="auto">
          <a:xfrm>
            <a:off x="507798" y="1844823"/>
            <a:ext cx="1469390" cy="1456055"/>
          </a:xfrm>
          <a:prstGeom prst="rect">
            <a:avLst/>
          </a:prstGeom>
          <a:noFill/>
          <a:ln w="9525">
            <a:noFill/>
            <a:miter lim="800000"/>
            <a:headEnd/>
            <a:tailEnd/>
          </a:ln>
        </p:spPr>
      </p:pic>
      <p:sp>
        <p:nvSpPr>
          <p:cNvPr id="6" name="Rectangle 5"/>
          <p:cNvSpPr/>
          <p:nvPr/>
        </p:nvSpPr>
        <p:spPr>
          <a:xfrm>
            <a:off x="2051720" y="1988840"/>
            <a:ext cx="6448966" cy="1080120"/>
          </a:xfrm>
          <a:prstGeom prst="rect">
            <a:avLst/>
          </a:prstGeom>
          <a:ln w="38100"/>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GB" sz="2000" b="1" dirty="0" smtClean="0"/>
              <a:t>Write a letter to your head teacher in which you explain your feelings about the new school rule about…</a:t>
            </a:r>
            <a:endParaRPr lang="en-GB" sz="2000" b="1" dirty="0"/>
          </a:p>
        </p:txBody>
      </p:sp>
      <p:grpSp>
        <p:nvGrpSpPr>
          <p:cNvPr id="14" name="Group 13"/>
          <p:cNvGrpSpPr/>
          <p:nvPr/>
        </p:nvGrpSpPr>
        <p:grpSpPr>
          <a:xfrm>
            <a:off x="593001" y="3517522"/>
            <a:ext cx="8030006" cy="2663814"/>
            <a:chOff x="755576" y="3458374"/>
            <a:chExt cx="8030006" cy="2663814"/>
          </a:xfrm>
        </p:grpSpPr>
        <p:pic>
          <p:nvPicPr>
            <p:cNvPr id="18" name="Picture 17" descr="Black Thinking Hat.JPG"/>
            <p:cNvPicPr/>
            <p:nvPr/>
          </p:nvPicPr>
          <p:blipFill>
            <a:blip r:embed="rId6" cstate="print"/>
            <a:stretch>
              <a:fillRect/>
            </a:stretch>
          </p:blipFill>
          <p:spPr>
            <a:xfrm>
              <a:off x="4671788" y="4456322"/>
              <a:ext cx="1587287" cy="16658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descr="Blue Thinking Hat.JPG"/>
            <p:cNvPicPr/>
            <p:nvPr/>
          </p:nvPicPr>
          <p:blipFill>
            <a:blip r:embed="rId7" cstate="print"/>
            <a:stretch>
              <a:fillRect/>
            </a:stretch>
          </p:blipFill>
          <p:spPr>
            <a:xfrm>
              <a:off x="7308304" y="4550616"/>
              <a:ext cx="1477278" cy="15715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descr="Green Thinking Hat.JPG"/>
            <p:cNvPicPr/>
            <p:nvPr/>
          </p:nvPicPr>
          <p:blipFill>
            <a:blip r:embed="rId8" cstate="print"/>
            <a:stretch>
              <a:fillRect/>
            </a:stretch>
          </p:blipFill>
          <p:spPr>
            <a:xfrm>
              <a:off x="5940152" y="3458374"/>
              <a:ext cx="1713013" cy="18230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descr="Red Thinking Hat.JPG"/>
            <p:cNvPicPr/>
            <p:nvPr/>
          </p:nvPicPr>
          <p:blipFill>
            <a:blip r:embed="rId9" cstate="print"/>
            <a:stretch>
              <a:fillRect/>
            </a:stretch>
          </p:blipFill>
          <p:spPr>
            <a:xfrm>
              <a:off x="755576" y="3631246"/>
              <a:ext cx="1524425" cy="16187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22" descr="White Thinking Hat.JPG"/>
            <p:cNvPicPr/>
            <p:nvPr/>
          </p:nvPicPr>
          <p:blipFill>
            <a:blip r:embed="rId10" cstate="print"/>
            <a:stretch>
              <a:fillRect/>
            </a:stretch>
          </p:blipFill>
          <p:spPr>
            <a:xfrm>
              <a:off x="1958918" y="4440606"/>
              <a:ext cx="1612957" cy="16815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descr="Yellow Thinking Hat.JPG"/>
            <p:cNvPicPr/>
            <p:nvPr/>
          </p:nvPicPr>
          <p:blipFill>
            <a:blip r:embed="rId11" cstate="print"/>
            <a:stretch>
              <a:fillRect/>
            </a:stretch>
          </p:blipFill>
          <p:spPr>
            <a:xfrm>
              <a:off x="3391040" y="3517522"/>
              <a:ext cx="1587287" cy="16658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38845292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2"/>
          <p:cNvGrpSpPr/>
          <p:nvPr/>
        </p:nvGrpSpPr>
        <p:grpSpPr>
          <a:xfrm>
            <a:off x="179512" y="188640"/>
            <a:ext cx="8784976" cy="6480720"/>
            <a:chOff x="179512" y="188640"/>
            <a:chExt cx="8784976" cy="6480720"/>
          </a:xfrm>
        </p:grpSpPr>
        <p:pic>
          <p:nvPicPr>
            <p:cNvPr id="4" name="Picture 3"/>
            <p:cNvPicPr/>
            <p:nvPr/>
          </p:nvPicPr>
          <p:blipFill>
            <a:blip r:embed="rId3" cstate="print"/>
            <a:srcRect/>
            <a:stretch>
              <a:fillRect/>
            </a:stretch>
          </p:blipFill>
          <p:spPr bwMode="auto">
            <a:xfrm>
              <a:off x="323528" y="332656"/>
              <a:ext cx="669891" cy="673769"/>
            </a:xfrm>
            <a:prstGeom prst="rect">
              <a:avLst/>
            </a:prstGeom>
            <a:noFill/>
            <a:ln w="9525">
              <a:noFill/>
              <a:miter lim="800000"/>
              <a:headEnd/>
              <a:tailEnd/>
            </a:ln>
          </p:spPr>
        </p:pic>
        <p:pic>
          <p:nvPicPr>
            <p:cNvPr id="5" name="Picture 4" descr="The Learning Box Logo Green.JPG"/>
            <p:cNvPicPr/>
            <p:nvPr/>
          </p:nvPicPr>
          <p:blipFill>
            <a:blip r:embed="rId4" cstate="print"/>
            <a:stretch>
              <a:fillRect/>
            </a:stretch>
          </p:blipFill>
          <p:spPr>
            <a:xfrm>
              <a:off x="7398344" y="332656"/>
              <a:ext cx="1477990" cy="720080"/>
            </a:xfrm>
            <a:prstGeom prst="rect">
              <a:avLst/>
            </a:prstGeom>
          </p:spPr>
        </p:pic>
        <p:grpSp>
          <p:nvGrpSpPr>
            <p:cNvPr id="9" name="Group 11"/>
            <p:cNvGrpSpPr/>
            <p:nvPr/>
          </p:nvGrpSpPr>
          <p:grpSpPr>
            <a:xfrm>
              <a:off x="179512" y="188640"/>
              <a:ext cx="8784976" cy="6480720"/>
              <a:chOff x="179512" y="188640"/>
              <a:chExt cx="8784976" cy="6480720"/>
            </a:xfr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p:grpSpPr>
          <p:sp>
            <p:nvSpPr>
              <p:cNvPr id="7" name="Rectangle 6"/>
              <p:cNvSpPr/>
              <p:nvPr/>
            </p:nvSpPr>
            <p:spPr>
              <a:xfrm>
                <a:off x="179512" y="260648"/>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892480" y="188640"/>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79512" y="188640"/>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51520" y="6597352"/>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1" name="TextBox 20"/>
          <p:cNvSpPr txBox="1"/>
          <p:nvPr/>
        </p:nvSpPr>
        <p:spPr>
          <a:xfrm>
            <a:off x="1043608" y="332656"/>
            <a:ext cx="6480720" cy="461665"/>
          </a:xfrm>
          <a:prstGeom prst="rect">
            <a:avLst/>
          </a:prstGeom>
          <a:noFill/>
        </p:spPr>
        <p:txBody>
          <a:bodyPr wrap="square" rtlCol="0">
            <a:spAutoFit/>
          </a:bodyPr>
          <a:lstStyle/>
          <a:p>
            <a:r>
              <a:rPr lang="en-GB" sz="2400" b="1" u="sng" dirty="0" smtClean="0"/>
              <a:t>‘An Introduction to the ‘Sedgefield Learning Box’</a:t>
            </a:r>
          </a:p>
        </p:txBody>
      </p:sp>
      <p:sp>
        <p:nvSpPr>
          <p:cNvPr id="2" name="TextBox 1"/>
          <p:cNvSpPr txBox="1"/>
          <p:nvPr/>
        </p:nvSpPr>
        <p:spPr>
          <a:xfrm>
            <a:off x="507798" y="1151060"/>
            <a:ext cx="7992888" cy="461665"/>
          </a:xfrm>
          <a:prstGeom prst="rect">
            <a:avLst/>
          </a:prstGeom>
          <a:noFill/>
        </p:spPr>
        <p:txBody>
          <a:bodyPr wrap="square" rtlCol="0">
            <a:spAutoFit/>
          </a:bodyPr>
          <a:lstStyle/>
          <a:p>
            <a:r>
              <a:rPr lang="en-GB" sz="2400" b="1" u="sng" dirty="0" smtClean="0"/>
              <a:t>De Bono’s Thinking Hats</a:t>
            </a:r>
            <a:endParaRPr lang="en-GB" sz="2400" b="1" u="sng" dirty="0"/>
          </a:p>
        </p:txBody>
      </p:sp>
      <p:pic>
        <p:nvPicPr>
          <p:cNvPr id="25" name="Picture 24" descr="Red Thinking Hat.JPG"/>
          <p:cNvPicPr/>
          <p:nvPr/>
        </p:nvPicPr>
        <p:blipFill>
          <a:blip r:embed="rId5" cstate="print"/>
          <a:stretch>
            <a:fillRect/>
          </a:stretch>
        </p:blipFill>
        <p:spPr>
          <a:xfrm>
            <a:off x="626719" y="1844824"/>
            <a:ext cx="2016224" cy="2140939"/>
          </a:xfrm>
          <a:prstGeom prst="rect">
            <a:avLst/>
          </a:prstGeom>
          <a:ln w="38100">
            <a:solidFill>
              <a:schemeClr val="tx1"/>
            </a:solidFill>
          </a:ln>
          <a:effectLst>
            <a:outerShdw blurRad="50800" dist="38100" dir="2700000" algn="tl" rotWithShape="0">
              <a:prstClr val="black">
                <a:alpha val="40000"/>
              </a:prstClr>
            </a:outerShdw>
          </a:effectLst>
        </p:spPr>
      </p:pic>
      <p:sp>
        <p:nvSpPr>
          <p:cNvPr id="26" name="Rounded Rectangle 25"/>
          <p:cNvSpPr/>
          <p:nvPr/>
        </p:nvSpPr>
        <p:spPr>
          <a:xfrm>
            <a:off x="3028078" y="1844824"/>
            <a:ext cx="5472608" cy="2140939"/>
          </a:xfrm>
          <a:prstGeom prst="roundRect">
            <a:avLst/>
          </a:prstGeom>
          <a:ln w="38100">
            <a:solidFill>
              <a:srgbClr val="FF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dirty="0" smtClean="0"/>
              <a:t>When using the Red Thinking Hat, we need to focus on our emotional response to the issue being discussed.  Don’t spend long with the Red Thinking Hat or you will start to justify your feelings and this isn’t something that you need to do. </a:t>
            </a:r>
            <a:endParaRPr lang="en-GB" sz="2000" dirty="0"/>
          </a:p>
        </p:txBody>
      </p:sp>
      <p:pic>
        <p:nvPicPr>
          <p:cNvPr id="27" name="Picture 26" descr="White Thinking Hat.JPG"/>
          <p:cNvPicPr/>
          <p:nvPr/>
        </p:nvPicPr>
        <p:blipFill>
          <a:blip r:embed="rId6" cstate="print"/>
          <a:stretch>
            <a:fillRect/>
          </a:stretch>
        </p:blipFill>
        <p:spPr>
          <a:xfrm>
            <a:off x="606084" y="4221088"/>
            <a:ext cx="2053567" cy="2140939"/>
          </a:xfrm>
          <a:prstGeom prst="rect">
            <a:avLst/>
          </a:prstGeom>
          <a:ln w="38100">
            <a:solidFill>
              <a:schemeClr val="tx1"/>
            </a:solidFill>
          </a:ln>
          <a:effectLst>
            <a:outerShdw blurRad="50800" dist="38100" dir="2700000" algn="tl" rotWithShape="0">
              <a:prstClr val="black">
                <a:alpha val="40000"/>
              </a:prstClr>
            </a:outerShdw>
          </a:effectLst>
        </p:spPr>
      </p:pic>
      <p:sp>
        <p:nvSpPr>
          <p:cNvPr id="28" name="Rounded Rectangle 27"/>
          <p:cNvSpPr/>
          <p:nvPr/>
        </p:nvSpPr>
        <p:spPr>
          <a:xfrm>
            <a:off x="3031704" y="4221088"/>
            <a:ext cx="5472608" cy="2140939"/>
          </a:xfrm>
          <a:prstGeom prst="roundRect">
            <a:avLst/>
          </a:prstGeom>
          <a:ln w="38100">
            <a:solidFill>
              <a:schemeClr val="tx1"/>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dirty="0" smtClean="0"/>
              <a:t>The White Thinking Hat is associated with facts and information.  It is used to gather together the information that is known about the topic being discussed without making any kind of judgement about the facts and information that are identified. </a:t>
            </a:r>
            <a:endParaRPr lang="en-GB" sz="2000" dirty="0"/>
          </a:p>
        </p:txBody>
      </p:sp>
    </p:spTree>
    <p:extLst>
      <p:ext uri="{BB962C8B-B14F-4D97-AF65-F5344CB8AC3E}">
        <p14:creationId xmlns:p14="http://schemas.microsoft.com/office/powerpoint/2010/main" val="39658666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2"/>
          <p:cNvGrpSpPr/>
          <p:nvPr/>
        </p:nvGrpSpPr>
        <p:grpSpPr>
          <a:xfrm>
            <a:off x="179512" y="188640"/>
            <a:ext cx="8784976" cy="6480720"/>
            <a:chOff x="179512" y="188640"/>
            <a:chExt cx="8784976" cy="6480720"/>
          </a:xfrm>
        </p:grpSpPr>
        <p:pic>
          <p:nvPicPr>
            <p:cNvPr id="4" name="Picture 3"/>
            <p:cNvPicPr/>
            <p:nvPr/>
          </p:nvPicPr>
          <p:blipFill>
            <a:blip r:embed="rId3" cstate="print"/>
            <a:srcRect/>
            <a:stretch>
              <a:fillRect/>
            </a:stretch>
          </p:blipFill>
          <p:spPr bwMode="auto">
            <a:xfrm>
              <a:off x="323528" y="332656"/>
              <a:ext cx="669891" cy="673769"/>
            </a:xfrm>
            <a:prstGeom prst="rect">
              <a:avLst/>
            </a:prstGeom>
            <a:noFill/>
            <a:ln w="9525">
              <a:noFill/>
              <a:miter lim="800000"/>
              <a:headEnd/>
              <a:tailEnd/>
            </a:ln>
          </p:spPr>
        </p:pic>
        <p:pic>
          <p:nvPicPr>
            <p:cNvPr id="5" name="Picture 4" descr="The Learning Box Logo Green.JPG"/>
            <p:cNvPicPr/>
            <p:nvPr/>
          </p:nvPicPr>
          <p:blipFill>
            <a:blip r:embed="rId4" cstate="print"/>
            <a:stretch>
              <a:fillRect/>
            </a:stretch>
          </p:blipFill>
          <p:spPr>
            <a:xfrm>
              <a:off x="7398344" y="332656"/>
              <a:ext cx="1477990" cy="720080"/>
            </a:xfrm>
            <a:prstGeom prst="rect">
              <a:avLst/>
            </a:prstGeom>
          </p:spPr>
        </p:pic>
        <p:grpSp>
          <p:nvGrpSpPr>
            <p:cNvPr id="9" name="Group 11"/>
            <p:cNvGrpSpPr/>
            <p:nvPr/>
          </p:nvGrpSpPr>
          <p:grpSpPr>
            <a:xfrm>
              <a:off x="179512" y="188640"/>
              <a:ext cx="8784976" cy="6480720"/>
              <a:chOff x="179512" y="188640"/>
              <a:chExt cx="8784976" cy="6480720"/>
            </a:xfr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p:grpSpPr>
          <p:sp>
            <p:nvSpPr>
              <p:cNvPr id="7" name="Rectangle 6"/>
              <p:cNvSpPr/>
              <p:nvPr/>
            </p:nvSpPr>
            <p:spPr>
              <a:xfrm>
                <a:off x="179512" y="260648"/>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892480" y="188640"/>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79512" y="188640"/>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51520" y="6597352"/>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1" name="TextBox 20"/>
          <p:cNvSpPr txBox="1"/>
          <p:nvPr/>
        </p:nvSpPr>
        <p:spPr>
          <a:xfrm>
            <a:off x="1043608" y="332656"/>
            <a:ext cx="6480720" cy="461665"/>
          </a:xfrm>
          <a:prstGeom prst="rect">
            <a:avLst/>
          </a:prstGeom>
          <a:noFill/>
        </p:spPr>
        <p:txBody>
          <a:bodyPr wrap="square" rtlCol="0">
            <a:spAutoFit/>
          </a:bodyPr>
          <a:lstStyle/>
          <a:p>
            <a:r>
              <a:rPr lang="en-GB" sz="2400" b="1" u="sng" dirty="0" smtClean="0"/>
              <a:t>‘An Introduction to the ‘Sedgefield Learning Box’</a:t>
            </a:r>
          </a:p>
        </p:txBody>
      </p:sp>
      <p:sp>
        <p:nvSpPr>
          <p:cNvPr id="2" name="TextBox 1"/>
          <p:cNvSpPr txBox="1"/>
          <p:nvPr/>
        </p:nvSpPr>
        <p:spPr>
          <a:xfrm>
            <a:off x="507798" y="1151060"/>
            <a:ext cx="7992888" cy="461665"/>
          </a:xfrm>
          <a:prstGeom prst="rect">
            <a:avLst/>
          </a:prstGeom>
          <a:noFill/>
        </p:spPr>
        <p:txBody>
          <a:bodyPr wrap="square" rtlCol="0">
            <a:spAutoFit/>
          </a:bodyPr>
          <a:lstStyle/>
          <a:p>
            <a:r>
              <a:rPr lang="en-GB" sz="2400" b="1" u="sng" dirty="0" smtClean="0"/>
              <a:t>De Bono’s Thinking Hats</a:t>
            </a:r>
            <a:endParaRPr lang="en-GB" sz="2400" b="1" u="sng" dirty="0"/>
          </a:p>
        </p:txBody>
      </p:sp>
      <p:pic>
        <p:nvPicPr>
          <p:cNvPr id="16" name="Picture 15" descr="Yellow Thinking Hat.JPG"/>
          <p:cNvPicPr/>
          <p:nvPr/>
        </p:nvPicPr>
        <p:blipFill>
          <a:blip r:embed="rId5" cstate="print"/>
          <a:stretch>
            <a:fillRect/>
          </a:stretch>
        </p:blipFill>
        <p:spPr>
          <a:xfrm>
            <a:off x="624937" y="1789151"/>
            <a:ext cx="2031368" cy="2131932"/>
          </a:xfrm>
          <a:prstGeom prst="rect">
            <a:avLst/>
          </a:prstGeom>
          <a:ln w="38100">
            <a:solidFill>
              <a:schemeClr val="tx1"/>
            </a:solidFill>
          </a:ln>
          <a:effectLst>
            <a:outerShdw blurRad="50800" dist="38100" dir="2700000" algn="tl" rotWithShape="0">
              <a:prstClr val="black">
                <a:alpha val="40000"/>
              </a:prstClr>
            </a:outerShdw>
          </a:effectLst>
        </p:spPr>
      </p:pic>
      <p:sp>
        <p:nvSpPr>
          <p:cNvPr id="17" name="Rounded Rectangle 16"/>
          <p:cNvSpPr/>
          <p:nvPr/>
        </p:nvSpPr>
        <p:spPr>
          <a:xfrm>
            <a:off x="3059832" y="1780144"/>
            <a:ext cx="5472608" cy="2140939"/>
          </a:xfrm>
          <a:prstGeom prst="roundRect">
            <a:avLst/>
          </a:prstGeom>
          <a:ln w="38100">
            <a:solidFill>
              <a:srgbClr val="FFFF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dirty="0" smtClean="0"/>
              <a:t>The Yellow Thinking Hat is associated with positive thinking and identifying the benefits / strengths / positives relating to the issue that is being discussed.  </a:t>
            </a:r>
            <a:r>
              <a:rPr lang="en-GB" sz="2000" b="1" dirty="0" smtClean="0"/>
              <a:t>Even if you aren’t inclined to see the benefits, the Yellow Thinking Hat encourages us to consider them.</a:t>
            </a:r>
            <a:endParaRPr lang="en-GB" sz="2000" dirty="0"/>
          </a:p>
        </p:txBody>
      </p:sp>
      <p:pic>
        <p:nvPicPr>
          <p:cNvPr id="18" name="Picture 17" descr="Black Thinking Hat.JPG">
            <a:hlinkClick r:id="rId6" action="ppaction://hlinksldjump"/>
          </p:cNvPr>
          <p:cNvPicPr/>
          <p:nvPr/>
        </p:nvPicPr>
        <p:blipFill>
          <a:blip r:embed="rId7" cstate="print"/>
          <a:stretch>
            <a:fillRect/>
          </a:stretch>
        </p:blipFill>
        <p:spPr>
          <a:xfrm>
            <a:off x="604484" y="4149080"/>
            <a:ext cx="2072273" cy="2174861"/>
          </a:xfrm>
          <a:prstGeom prst="rect">
            <a:avLst/>
          </a:prstGeom>
          <a:ln w="38100">
            <a:solidFill>
              <a:schemeClr val="tx1"/>
            </a:solidFill>
          </a:ln>
          <a:effectLst>
            <a:outerShdw blurRad="50800" dist="38100" dir="2700000" algn="tl" rotWithShape="0">
              <a:prstClr val="black">
                <a:alpha val="40000"/>
              </a:prstClr>
            </a:outerShdw>
          </a:effectLst>
        </p:spPr>
      </p:pic>
      <p:sp>
        <p:nvSpPr>
          <p:cNvPr id="19" name="Rounded Rectangle 18"/>
          <p:cNvSpPr/>
          <p:nvPr/>
        </p:nvSpPr>
        <p:spPr>
          <a:xfrm>
            <a:off x="3054455" y="4183002"/>
            <a:ext cx="5472608" cy="2140939"/>
          </a:xfrm>
          <a:prstGeom prst="roundRect">
            <a:avLst/>
          </a:prstGeom>
          <a:ln w="38100">
            <a:solidFill>
              <a:schemeClr val="tx1"/>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dirty="0" smtClean="0"/>
              <a:t>The Black Thinking Hat is associated with negative thinking and identifying the problems / weaknesses / negatives relating to the issue that is being discussed.  </a:t>
            </a:r>
            <a:r>
              <a:rPr lang="en-GB" sz="2000" b="1" dirty="0" smtClean="0"/>
              <a:t>Even if you aren’t inclined to see the problems , the Yellow Thinking Hat encourages us to consider them. </a:t>
            </a:r>
            <a:endParaRPr lang="en-GB" sz="2000" dirty="0"/>
          </a:p>
        </p:txBody>
      </p:sp>
    </p:spTree>
    <p:extLst>
      <p:ext uri="{BB962C8B-B14F-4D97-AF65-F5344CB8AC3E}">
        <p14:creationId xmlns:p14="http://schemas.microsoft.com/office/powerpoint/2010/main" val="25398638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2"/>
          <p:cNvGrpSpPr/>
          <p:nvPr/>
        </p:nvGrpSpPr>
        <p:grpSpPr>
          <a:xfrm>
            <a:off x="179512" y="188640"/>
            <a:ext cx="8784976" cy="6480720"/>
            <a:chOff x="179512" y="188640"/>
            <a:chExt cx="8784976" cy="6480720"/>
          </a:xfrm>
        </p:grpSpPr>
        <p:pic>
          <p:nvPicPr>
            <p:cNvPr id="4" name="Picture 3"/>
            <p:cNvPicPr/>
            <p:nvPr/>
          </p:nvPicPr>
          <p:blipFill>
            <a:blip r:embed="rId3" cstate="print"/>
            <a:srcRect/>
            <a:stretch>
              <a:fillRect/>
            </a:stretch>
          </p:blipFill>
          <p:spPr bwMode="auto">
            <a:xfrm>
              <a:off x="323528" y="332656"/>
              <a:ext cx="669891" cy="673769"/>
            </a:xfrm>
            <a:prstGeom prst="rect">
              <a:avLst/>
            </a:prstGeom>
            <a:noFill/>
            <a:ln w="9525">
              <a:noFill/>
              <a:miter lim="800000"/>
              <a:headEnd/>
              <a:tailEnd/>
            </a:ln>
          </p:spPr>
        </p:pic>
        <p:pic>
          <p:nvPicPr>
            <p:cNvPr id="5" name="Picture 4" descr="The Learning Box Logo Green.JPG"/>
            <p:cNvPicPr/>
            <p:nvPr/>
          </p:nvPicPr>
          <p:blipFill>
            <a:blip r:embed="rId4" cstate="print"/>
            <a:stretch>
              <a:fillRect/>
            </a:stretch>
          </p:blipFill>
          <p:spPr>
            <a:xfrm>
              <a:off x="7398344" y="332656"/>
              <a:ext cx="1477990" cy="720080"/>
            </a:xfrm>
            <a:prstGeom prst="rect">
              <a:avLst/>
            </a:prstGeom>
          </p:spPr>
        </p:pic>
        <p:grpSp>
          <p:nvGrpSpPr>
            <p:cNvPr id="9" name="Group 11"/>
            <p:cNvGrpSpPr/>
            <p:nvPr/>
          </p:nvGrpSpPr>
          <p:grpSpPr>
            <a:xfrm>
              <a:off x="179512" y="188640"/>
              <a:ext cx="8784976" cy="6480720"/>
              <a:chOff x="179512" y="188640"/>
              <a:chExt cx="8784976" cy="6480720"/>
            </a:xfr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p:grpSpPr>
          <p:sp>
            <p:nvSpPr>
              <p:cNvPr id="7" name="Rectangle 6"/>
              <p:cNvSpPr/>
              <p:nvPr/>
            </p:nvSpPr>
            <p:spPr>
              <a:xfrm>
                <a:off x="179512" y="260648"/>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892480" y="188640"/>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79512" y="188640"/>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51520" y="6597352"/>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1" name="TextBox 20"/>
          <p:cNvSpPr txBox="1"/>
          <p:nvPr/>
        </p:nvSpPr>
        <p:spPr>
          <a:xfrm>
            <a:off x="1043608" y="332656"/>
            <a:ext cx="6480720" cy="461665"/>
          </a:xfrm>
          <a:prstGeom prst="rect">
            <a:avLst/>
          </a:prstGeom>
          <a:noFill/>
        </p:spPr>
        <p:txBody>
          <a:bodyPr wrap="square" rtlCol="0">
            <a:spAutoFit/>
          </a:bodyPr>
          <a:lstStyle/>
          <a:p>
            <a:r>
              <a:rPr lang="en-GB" sz="2400" b="1" u="sng" dirty="0" smtClean="0"/>
              <a:t>‘An Introduction to the ‘Sedgefield Learning Box’</a:t>
            </a:r>
          </a:p>
        </p:txBody>
      </p:sp>
      <p:sp>
        <p:nvSpPr>
          <p:cNvPr id="2" name="TextBox 1"/>
          <p:cNvSpPr txBox="1"/>
          <p:nvPr/>
        </p:nvSpPr>
        <p:spPr>
          <a:xfrm>
            <a:off x="507798" y="1151060"/>
            <a:ext cx="7992888" cy="461665"/>
          </a:xfrm>
          <a:prstGeom prst="rect">
            <a:avLst/>
          </a:prstGeom>
          <a:noFill/>
        </p:spPr>
        <p:txBody>
          <a:bodyPr wrap="square" rtlCol="0">
            <a:spAutoFit/>
          </a:bodyPr>
          <a:lstStyle/>
          <a:p>
            <a:r>
              <a:rPr lang="en-GB" sz="2400" b="1" u="sng" dirty="0" smtClean="0"/>
              <a:t>De Bono’s Thinking Hats</a:t>
            </a:r>
            <a:endParaRPr lang="en-GB" sz="2400" b="1" u="sng" dirty="0"/>
          </a:p>
        </p:txBody>
      </p:sp>
      <p:pic>
        <p:nvPicPr>
          <p:cNvPr id="20" name="Picture 19" descr="Green Thinking Hat.JPG">
            <a:hlinkClick r:id="rId5" action="ppaction://hlinksldjump"/>
          </p:cNvPr>
          <p:cNvPicPr/>
          <p:nvPr/>
        </p:nvPicPr>
        <p:blipFill>
          <a:blip r:embed="rId6" cstate="print"/>
          <a:stretch>
            <a:fillRect/>
          </a:stretch>
        </p:blipFill>
        <p:spPr>
          <a:xfrm>
            <a:off x="609861" y="1737683"/>
            <a:ext cx="2110804" cy="2195699"/>
          </a:xfrm>
          <a:prstGeom prst="rect">
            <a:avLst/>
          </a:prstGeom>
          <a:ln w="38100">
            <a:solidFill>
              <a:schemeClr val="tx1"/>
            </a:solidFill>
          </a:ln>
          <a:effectLst>
            <a:outerShdw blurRad="50800" dist="38100" dir="2700000" algn="tl" rotWithShape="0">
              <a:prstClr val="black">
                <a:alpha val="40000"/>
              </a:prstClr>
            </a:outerShdw>
          </a:effectLst>
        </p:spPr>
      </p:pic>
      <p:sp>
        <p:nvSpPr>
          <p:cNvPr id="22" name="Rounded Rectangle 21"/>
          <p:cNvSpPr/>
          <p:nvPr/>
        </p:nvSpPr>
        <p:spPr>
          <a:xfrm>
            <a:off x="3059832" y="1792443"/>
            <a:ext cx="5472608" cy="2140939"/>
          </a:xfrm>
          <a:prstGeom prst="roundRect">
            <a:avLst/>
          </a:prstGeom>
          <a:ln w="38100">
            <a:solidFill>
              <a:srgbClr val="92D05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dirty="0" smtClean="0"/>
              <a:t>The Green Thinking Hat is associated with creative thinking and the generation of new ideas.  It often makes sense to use it after the Black Hat to find solutions to problems.  When wearing the Green Thinking Hat any idea should be suggested.</a:t>
            </a:r>
            <a:endParaRPr lang="en-GB" sz="2000" dirty="0"/>
          </a:p>
        </p:txBody>
      </p:sp>
      <p:pic>
        <p:nvPicPr>
          <p:cNvPr id="23" name="Picture 22" descr="Blue Thinking Hat.JPG">
            <a:hlinkClick r:id="rId7" action="ppaction://hlinksldjump"/>
          </p:cNvPr>
          <p:cNvPicPr/>
          <p:nvPr/>
        </p:nvPicPr>
        <p:blipFill>
          <a:blip r:embed="rId8" cstate="print"/>
          <a:stretch>
            <a:fillRect/>
          </a:stretch>
        </p:blipFill>
        <p:spPr>
          <a:xfrm>
            <a:off x="591078" y="4149080"/>
            <a:ext cx="2087964" cy="2221240"/>
          </a:xfrm>
          <a:prstGeom prst="rect">
            <a:avLst/>
          </a:prstGeom>
          <a:ln w="38100">
            <a:solidFill>
              <a:schemeClr val="tx1"/>
            </a:solidFill>
          </a:ln>
          <a:effectLst>
            <a:outerShdw blurRad="50800" dist="38100" dir="2700000" algn="tl" rotWithShape="0">
              <a:prstClr val="black">
                <a:alpha val="40000"/>
              </a:prstClr>
            </a:outerShdw>
          </a:effectLst>
        </p:spPr>
      </p:pic>
      <p:sp>
        <p:nvSpPr>
          <p:cNvPr id="24" name="Rounded Rectangle 23"/>
          <p:cNvSpPr/>
          <p:nvPr/>
        </p:nvSpPr>
        <p:spPr>
          <a:xfrm>
            <a:off x="3059832" y="4229381"/>
            <a:ext cx="5472608" cy="2140939"/>
          </a:xfrm>
          <a:prstGeom prst="roundRect">
            <a:avLst/>
          </a:prstGeom>
          <a:ln w="38100">
            <a:solidFill>
              <a:srgbClr val="0070C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dirty="0" smtClean="0"/>
              <a:t>The Blue Thinking Hat is associated with planning and organising your thinking. Looking back at the ideas that have been generated with the other thinking hats, you can use it in order to summarise the key information and also to identify what should be done next.</a:t>
            </a:r>
            <a:endParaRPr lang="en-GB" sz="2000" dirty="0"/>
          </a:p>
        </p:txBody>
      </p:sp>
    </p:spTree>
    <p:extLst>
      <p:ext uri="{BB962C8B-B14F-4D97-AF65-F5344CB8AC3E}">
        <p14:creationId xmlns:p14="http://schemas.microsoft.com/office/powerpoint/2010/main" val="34120348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2"/>
          <p:cNvGrpSpPr/>
          <p:nvPr/>
        </p:nvGrpSpPr>
        <p:grpSpPr>
          <a:xfrm>
            <a:off x="179512" y="188640"/>
            <a:ext cx="8784976" cy="6480720"/>
            <a:chOff x="179512" y="188640"/>
            <a:chExt cx="8784976" cy="6480720"/>
          </a:xfrm>
        </p:grpSpPr>
        <p:pic>
          <p:nvPicPr>
            <p:cNvPr id="4" name="Picture 3"/>
            <p:cNvPicPr/>
            <p:nvPr/>
          </p:nvPicPr>
          <p:blipFill>
            <a:blip r:embed="rId3" cstate="print"/>
            <a:srcRect/>
            <a:stretch>
              <a:fillRect/>
            </a:stretch>
          </p:blipFill>
          <p:spPr bwMode="auto">
            <a:xfrm>
              <a:off x="323528" y="332656"/>
              <a:ext cx="669891" cy="673769"/>
            </a:xfrm>
            <a:prstGeom prst="rect">
              <a:avLst/>
            </a:prstGeom>
            <a:noFill/>
            <a:ln w="9525">
              <a:noFill/>
              <a:miter lim="800000"/>
              <a:headEnd/>
              <a:tailEnd/>
            </a:ln>
          </p:spPr>
        </p:pic>
        <p:pic>
          <p:nvPicPr>
            <p:cNvPr id="5" name="Picture 4" descr="The Learning Box Logo Green.JPG"/>
            <p:cNvPicPr/>
            <p:nvPr/>
          </p:nvPicPr>
          <p:blipFill>
            <a:blip r:embed="rId4" cstate="print"/>
            <a:stretch>
              <a:fillRect/>
            </a:stretch>
          </p:blipFill>
          <p:spPr>
            <a:xfrm>
              <a:off x="7398344" y="332656"/>
              <a:ext cx="1477990" cy="720080"/>
            </a:xfrm>
            <a:prstGeom prst="rect">
              <a:avLst/>
            </a:prstGeom>
          </p:spPr>
        </p:pic>
        <p:grpSp>
          <p:nvGrpSpPr>
            <p:cNvPr id="9" name="Group 11"/>
            <p:cNvGrpSpPr/>
            <p:nvPr/>
          </p:nvGrpSpPr>
          <p:grpSpPr>
            <a:xfrm>
              <a:off x="179512" y="188640"/>
              <a:ext cx="8784976" cy="6480720"/>
              <a:chOff x="179512" y="188640"/>
              <a:chExt cx="8784976" cy="6480720"/>
            </a:xfr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p:grpSpPr>
          <p:sp>
            <p:nvSpPr>
              <p:cNvPr id="7" name="Rectangle 6"/>
              <p:cNvSpPr/>
              <p:nvPr/>
            </p:nvSpPr>
            <p:spPr>
              <a:xfrm>
                <a:off x="179512" y="260648"/>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892480" y="188640"/>
                <a:ext cx="72008" cy="6408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79512" y="188640"/>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51520" y="6597352"/>
                <a:ext cx="8712968" cy="72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1" name="TextBox 20"/>
          <p:cNvSpPr txBox="1"/>
          <p:nvPr/>
        </p:nvSpPr>
        <p:spPr>
          <a:xfrm>
            <a:off x="1043608" y="332656"/>
            <a:ext cx="6480720" cy="461665"/>
          </a:xfrm>
          <a:prstGeom prst="rect">
            <a:avLst/>
          </a:prstGeom>
          <a:noFill/>
        </p:spPr>
        <p:txBody>
          <a:bodyPr wrap="square" rtlCol="0">
            <a:spAutoFit/>
          </a:bodyPr>
          <a:lstStyle/>
          <a:p>
            <a:r>
              <a:rPr lang="en-GB" sz="2400" b="1" u="sng" dirty="0" smtClean="0"/>
              <a:t>‘An Introduction to the ‘Sedgefield Learning Box’</a:t>
            </a:r>
          </a:p>
        </p:txBody>
      </p:sp>
      <p:sp>
        <p:nvSpPr>
          <p:cNvPr id="2" name="TextBox 1"/>
          <p:cNvSpPr txBox="1"/>
          <p:nvPr/>
        </p:nvSpPr>
        <p:spPr>
          <a:xfrm>
            <a:off x="507798" y="1151060"/>
            <a:ext cx="7992888" cy="461665"/>
          </a:xfrm>
          <a:prstGeom prst="rect">
            <a:avLst/>
          </a:prstGeom>
          <a:noFill/>
        </p:spPr>
        <p:txBody>
          <a:bodyPr wrap="square" rtlCol="0">
            <a:spAutoFit/>
          </a:bodyPr>
          <a:lstStyle/>
          <a:p>
            <a:r>
              <a:rPr lang="en-GB" sz="2400" b="1" u="sng" dirty="0" smtClean="0"/>
              <a:t>De Bono’s Thinking Hats</a:t>
            </a:r>
            <a:endParaRPr lang="en-GB" sz="2400" b="1" u="sng" dirty="0"/>
          </a:p>
        </p:txBody>
      </p:sp>
      <p:pic>
        <p:nvPicPr>
          <p:cNvPr id="16" name="Picture 15" descr="Yellow Thinking Hat.JPG"/>
          <p:cNvPicPr/>
          <p:nvPr/>
        </p:nvPicPr>
        <p:blipFill>
          <a:blip r:embed="rId5" cstate="print"/>
          <a:stretch>
            <a:fillRect/>
          </a:stretch>
        </p:blipFill>
        <p:spPr>
          <a:xfrm>
            <a:off x="624937" y="1928122"/>
            <a:ext cx="807772" cy="847761"/>
          </a:xfrm>
          <a:prstGeom prst="rect">
            <a:avLst/>
          </a:prstGeom>
          <a:ln w="38100">
            <a:solidFill>
              <a:schemeClr val="tx1"/>
            </a:solidFill>
          </a:ln>
          <a:effectLst>
            <a:outerShdw blurRad="50800" dist="38100" dir="2700000" algn="tl" rotWithShape="0">
              <a:prstClr val="black">
                <a:alpha val="40000"/>
              </a:prstClr>
            </a:outerShdw>
          </a:effectLst>
        </p:spPr>
      </p:pic>
      <p:sp>
        <p:nvSpPr>
          <p:cNvPr id="6" name="Rectangle 5"/>
          <p:cNvSpPr/>
          <p:nvPr/>
        </p:nvSpPr>
        <p:spPr>
          <a:xfrm>
            <a:off x="1763688" y="1928122"/>
            <a:ext cx="6552728" cy="847761"/>
          </a:xfrm>
          <a:prstGeom prst="rect">
            <a:avLst/>
          </a:prstGeom>
          <a:ln>
            <a:solidFill>
              <a:srgbClr val="FFFF00"/>
            </a:solid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GB" dirty="0" smtClean="0"/>
              <a:t>Really simple and straightforward and something students will quickly understand and internalise.</a:t>
            </a:r>
            <a:endParaRPr lang="en-GB" dirty="0"/>
          </a:p>
        </p:txBody>
      </p:sp>
      <p:pic>
        <p:nvPicPr>
          <p:cNvPr id="18" name="Picture 17" descr="Yellow Thinking Hat.JPG"/>
          <p:cNvPicPr/>
          <p:nvPr/>
        </p:nvPicPr>
        <p:blipFill>
          <a:blip r:embed="rId5" cstate="print"/>
          <a:stretch>
            <a:fillRect/>
          </a:stretch>
        </p:blipFill>
        <p:spPr>
          <a:xfrm>
            <a:off x="624937" y="2977029"/>
            <a:ext cx="807772" cy="847761"/>
          </a:xfrm>
          <a:prstGeom prst="rect">
            <a:avLst/>
          </a:prstGeom>
          <a:ln w="38100">
            <a:solidFill>
              <a:schemeClr val="tx1"/>
            </a:solidFill>
          </a:ln>
          <a:effectLst>
            <a:outerShdw blurRad="50800" dist="38100" dir="2700000" algn="tl" rotWithShape="0">
              <a:prstClr val="black">
                <a:alpha val="40000"/>
              </a:prstClr>
            </a:outerShdw>
          </a:effectLst>
        </p:spPr>
      </p:pic>
      <p:sp>
        <p:nvSpPr>
          <p:cNvPr id="19" name="Rectangle 18"/>
          <p:cNvSpPr/>
          <p:nvPr/>
        </p:nvSpPr>
        <p:spPr>
          <a:xfrm>
            <a:off x="1763688" y="2977029"/>
            <a:ext cx="6552728" cy="847761"/>
          </a:xfrm>
          <a:prstGeom prst="rect">
            <a:avLst/>
          </a:prstGeom>
          <a:ln>
            <a:solidFill>
              <a:srgbClr val="FFFF00"/>
            </a:solid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GB" dirty="0" smtClean="0"/>
              <a:t>Provides a consistent structure for thinking and one that can be used across all of the different subjects.</a:t>
            </a:r>
            <a:endParaRPr lang="en-GB" dirty="0"/>
          </a:p>
        </p:txBody>
      </p:sp>
      <p:pic>
        <p:nvPicPr>
          <p:cNvPr id="25" name="Picture 24" descr="Yellow Thinking Hat.JPG"/>
          <p:cNvPicPr/>
          <p:nvPr/>
        </p:nvPicPr>
        <p:blipFill>
          <a:blip r:embed="rId5" cstate="print"/>
          <a:stretch>
            <a:fillRect/>
          </a:stretch>
        </p:blipFill>
        <p:spPr>
          <a:xfrm>
            <a:off x="640039" y="4072027"/>
            <a:ext cx="807772" cy="847761"/>
          </a:xfrm>
          <a:prstGeom prst="rect">
            <a:avLst/>
          </a:prstGeom>
          <a:ln w="38100">
            <a:solidFill>
              <a:schemeClr val="tx1"/>
            </a:solidFill>
          </a:ln>
          <a:effectLst>
            <a:outerShdw blurRad="50800" dist="38100" dir="2700000" algn="tl" rotWithShape="0">
              <a:prstClr val="black">
                <a:alpha val="40000"/>
              </a:prstClr>
            </a:outerShdw>
          </a:effectLst>
        </p:spPr>
      </p:pic>
      <p:sp>
        <p:nvSpPr>
          <p:cNvPr id="26" name="Rectangle 25"/>
          <p:cNvSpPr/>
          <p:nvPr/>
        </p:nvSpPr>
        <p:spPr>
          <a:xfrm>
            <a:off x="1778790" y="4072027"/>
            <a:ext cx="6552728" cy="847761"/>
          </a:xfrm>
          <a:prstGeom prst="rect">
            <a:avLst/>
          </a:prstGeom>
          <a:ln>
            <a:solidFill>
              <a:srgbClr val="FFFF00"/>
            </a:solid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GB" dirty="0" smtClean="0"/>
              <a:t>Very flexible – you can use all of the hats, some of the hats or only one of the hats as might be necessary.</a:t>
            </a:r>
            <a:endParaRPr lang="en-GB" dirty="0"/>
          </a:p>
        </p:txBody>
      </p:sp>
      <p:pic>
        <p:nvPicPr>
          <p:cNvPr id="27" name="Picture 26" descr="Yellow Thinking Hat.JPG"/>
          <p:cNvPicPr/>
          <p:nvPr/>
        </p:nvPicPr>
        <p:blipFill>
          <a:blip r:embed="rId5" cstate="print"/>
          <a:stretch>
            <a:fillRect/>
          </a:stretch>
        </p:blipFill>
        <p:spPr>
          <a:xfrm>
            <a:off x="624937" y="5224155"/>
            <a:ext cx="807772" cy="847761"/>
          </a:xfrm>
          <a:prstGeom prst="rect">
            <a:avLst/>
          </a:prstGeom>
          <a:ln w="38100">
            <a:solidFill>
              <a:schemeClr val="tx1"/>
            </a:solidFill>
          </a:ln>
          <a:effectLst>
            <a:outerShdw blurRad="50800" dist="38100" dir="2700000" algn="tl" rotWithShape="0">
              <a:prstClr val="black">
                <a:alpha val="40000"/>
              </a:prstClr>
            </a:outerShdw>
          </a:effectLst>
        </p:spPr>
      </p:pic>
      <p:sp>
        <p:nvSpPr>
          <p:cNvPr id="28" name="Rectangle 27"/>
          <p:cNvSpPr/>
          <p:nvPr/>
        </p:nvSpPr>
        <p:spPr>
          <a:xfrm>
            <a:off x="1763688" y="5224155"/>
            <a:ext cx="6552728" cy="847761"/>
          </a:xfrm>
          <a:prstGeom prst="rect">
            <a:avLst/>
          </a:prstGeom>
          <a:ln>
            <a:solidFill>
              <a:srgbClr val="FFFF00"/>
            </a:solid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GB" dirty="0" smtClean="0"/>
              <a:t>Using the Thinking Hats will lead to deeper thinking and students developing their ideas in more detail and more independently.</a:t>
            </a:r>
            <a:endParaRPr lang="en-GB" dirty="0"/>
          </a:p>
        </p:txBody>
      </p:sp>
    </p:spTree>
    <p:extLst>
      <p:ext uri="{BB962C8B-B14F-4D97-AF65-F5344CB8AC3E}">
        <p14:creationId xmlns:p14="http://schemas.microsoft.com/office/powerpoint/2010/main" val="8049869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262</TotalTime>
  <Words>2111</Words>
  <Application>Microsoft Office PowerPoint</Application>
  <PresentationFormat>On-screen Show (4:3)</PresentationFormat>
  <Paragraphs>180</Paragraphs>
  <Slides>26</Slides>
  <Notes>26</Notes>
  <HiddenSlides>0</HiddenSlides>
  <MMClips>1</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Durham County Council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P.Fleming</dc:creator>
  <cp:lastModifiedBy>P.Fleming</cp:lastModifiedBy>
  <cp:revision>13</cp:revision>
  <dcterms:created xsi:type="dcterms:W3CDTF">2014-09-05T08:12:33Z</dcterms:created>
  <dcterms:modified xsi:type="dcterms:W3CDTF">2014-10-03T19:43:06Z</dcterms:modified>
</cp:coreProperties>
</file>